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1040" r:id="rId3"/>
    <p:sldId id="1049" r:id="rId4"/>
    <p:sldId id="1080" r:id="rId5"/>
    <p:sldId id="1081" r:id="rId6"/>
    <p:sldId id="1085" r:id="rId7"/>
    <p:sldId id="1086" r:id="rId8"/>
    <p:sldId id="1087" r:id="rId9"/>
    <p:sldId id="1088" r:id="rId10"/>
    <p:sldId id="1089" r:id="rId11"/>
    <p:sldId id="1093" r:id="rId12"/>
    <p:sldId id="1082" r:id="rId13"/>
    <p:sldId id="1107" r:id="rId14"/>
    <p:sldId id="1110" r:id="rId15"/>
    <p:sldId id="1090" r:id="rId16"/>
    <p:sldId id="1108" r:id="rId17"/>
    <p:sldId id="1094" r:id="rId18"/>
    <p:sldId id="1095" r:id="rId19"/>
    <p:sldId id="1096" r:id="rId20"/>
    <p:sldId id="1100" r:id="rId21"/>
    <p:sldId id="1097" r:id="rId22"/>
    <p:sldId id="1098" r:id="rId23"/>
    <p:sldId id="1109" r:id="rId24"/>
    <p:sldId id="1101" r:id="rId25"/>
    <p:sldId id="1099" r:id="rId26"/>
    <p:sldId id="1102" r:id="rId27"/>
    <p:sldId id="1103" r:id="rId28"/>
    <p:sldId id="1104" r:id="rId29"/>
    <p:sldId id="1105" r:id="rId30"/>
    <p:sldId id="1106" r:id="rId31"/>
    <p:sldId id="1073" r:id="rId32"/>
    <p:sldId id="1071" r:id="rId33"/>
    <p:sldId id="1072" r:id="rId34"/>
    <p:sldId id="1076" r:id="rId35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37"/>
      <p:italic r:id="rId38"/>
    </p:embeddedFont>
    <p:embeddedFont>
      <p:font typeface="Muli Light" panose="020B0600000101010101" charset="0"/>
      <p:regular r:id="rId39"/>
      <p:bold r:id="rId40"/>
      <p:italic r:id="rId41"/>
      <p:boldItalic r:id="rId42"/>
    </p:embeddedFont>
    <p:embeddedFont>
      <p:font typeface="Poppins" panose="020B0600000101010101" charset="0"/>
      <p:regular r:id="rId43"/>
      <p:bold r:id="rId44"/>
      <p:italic r:id="rId45"/>
      <p:boldItalic r:id="rId46"/>
    </p:embeddedFont>
    <p:embeddedFont>
      <p:font typeface="Poppins Light" panose="020B0600000101010101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79069B-CB89-472A-88E6-B36C00E36C8E}">
  <a:tblStyle styleId="{4279069B-CB89-472A-88E6-B36C00E36C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190" autoAdjust="0"/>
  </p:normalViewPr>
  <p:slideViewPr>
    <p:cSldViewPr snapToGrid="0">
      <p:cViewPr varScale="1">
        <p:scale>
          <a:sx n="96" d="100"/>
          <a:sy n="96" d="100"/>
        </p:scale>
        <p:origin x="10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EA15A-2915-4FBE-AD6D-1D21DB7AF42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BE82A0-946F-4AB0-A218-7D2877052FAB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bg1"/>
            </a:solidFill>
          </a:endParaRPr>
        </a:p>
      </dgm:t>
    </dgm:pt>
    <dgm:pt modelId="{F6F1BB86-D012-4CCE-B5C3-45D2925C15EB}" type="sibTrans" cxnId="{EC21B28B-958F-4535-ACF7-71D941583CF2}">
      <dgm:prSet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하늘, 사람, 실외이(가) 표시된 사진&#10;&#10;자동 생성된 설명">
            <a:extLst>
              <a:ext uri="{FF2B5EF4-FFF2-40B4-BE49-F238E27FC236}">
                <a16:creationId xmlns:a16="http://schemas.microsoft.com/office/drawing/2014/main" id="{84A609CD-16D4-4872-B5E3-52C095453E07}"/>
              </a:ext>
            </a:extLst>
          </dgm14:cNvPr>
        </a:ext>
      </dgm:extLst>
    </dgm:pt>
    <dgm:pt modelId="{748AE54E-41E6-475C-B0C7-8E5F399CA517}" type="parTrans" cxnId="{EC21B28B-958F-4535-ACF7-71D941583CF2}">
      <dgm:prSet/>
      <dgm:spPr/>
      <dgm:t>
        <a:bodyPr/>
        <a:lstStyle/>
        <a:p>
          <a:pPr latinLnBrk="1"/>
          <a:endParaRPr lang="ko-KR" altLang="en-US"/>
        </a:p>
      </dgm:t>
    </dgm:pt>
    <dgm:pt modelId="{91A48EC6-2932-4CCA-96CF-3705ED3F7AE1}" type="pres">
      <dgm:prSet presAssocID="{C16EA15A-2915-4FBE-AD6D-1D21DB7AF423}" presName="Name0" presStyleCnt="0">
        <dgm:presLayoutVars>
          <dgm:chMax val="7"/>
          <dgm:chPref val="7"/>
          <dgm:dir/>
        </dgm:presLayoutVars>
      </dgm:prSet>
      <dgm:spPr/>
    </dgm:pt>
    <dgm:pt modelId="{4593179F-A001-457A-9450-E4049D77F8BF}" type="pres">
      <dgm:prSet presAssocID="{C16EA15A-2915-4FBE-AD6D-1D21DB7AF423}" presName="Name1" presStyleCnt="0"/>
      <dgm:spPr/>
    </dgm:pt>
    <dgm:pt modelId="{CD95490E-09B3-4AA4-A916-2F63F7D56B77}" type="pres">
      <dgm:prSet presAssocID="{F6F1BB86-D012-4CCE-B5C3-45D2925C15EB}" presName="picture_1" presStyleCnt="0"/>
      <dgm:spPr/>
    </dgm:pt>
    <dgm:pt modelId="{9B5A16A4-A591-45A4-879F-9ABB305C1E47}" type="pres">
      <dgm:prSet presAssocID="{F6F1BB86-D012-4CCE-B5C3-45D2925C15EB}" presName="pictureRepeatNode" presStyleLbl="alignImgPlace1" presStyleIdx="0" presStyleCnt="1" custScaleX="129031" custScaleY="130857" custLinFactNeighborX="-3454" custLinFactNeighborY="2188"/>
      <dgm:spPr/>
    </dgm:pt>
    <dgm:pt modelId="{67C1230E-49C5-40C0-803B-883AC624818B}" type="pres">
      <dgm:prSet presAssocID="{53BE82A0-946F-4AB0-A218-7D2877052FA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8C636E02-1408-498D-A288-C07DFC62C098}" type="presOf" srcId="{53BE82A0-946F-4AB0-A218-7D2877052FAB}" destId="{67C1230E-49C5-40C0-803B-883AC624818B}" srcOrd="0" destOrd="0" presId="urn:microsoft.com/office/officeart/2008/layout/CircularPictureCallout"/>
    <dgm:cxn modelId="{EC21B28B-958F-4535-ACF7-71D941583CF2}" srcId="{C16EA15A-2915-4FBE-AD6D-1D21DB7AF423}" destId="{53BE82A0-946F-4AB0-A218-7D2877052FAB}" srcOrd="0" destOrd="0" parTransId="{748AE54E-41E6-475C-B0C7-8E5F399CA517}" sibTransId="{F6F1BB86-D012-4CCE-B5C3-45D2925C15EB}"/>
    <dgm:cxn modelId="{D689BBBD-700C-4391-8A00-B33917998744}" type="presOf" srcId="{F6F1BB86-D012-4CCE-B5C3-45D2925C15EB}" destId="{9B5A16A4-A591-45A4-879F-9ABB305C1E47}" srcOrd="0" destOrd="0" presId="urn:microsoft.com/office/officeart/2008/layout/CircularPictureCallout"/>
    <dgm:cxn modelId="{BE7E4BD7-BBAD-4426-9F5C-E309CE8E28F1}" type="presOf" srcId="{C16EA15A-2915-4FBE-AD6D-1D21DB7AF423}" destId="{91A48EC6-2932-4CCA-96CF-3705ED3F7AE1}" srcOrd="0" destOrd="0" presId="urn:microsoft.com/office/officeart/2008/layout/CircularPictureCallout"/>
    <dgm:cxn modelId="{14EB083A-216A-474B-875B-2A340C1F9049}" type="presParOf" srcId="{91A48EC6-2932-4CCA-96CF-3705ED3F7AE1}" destId="{4593179F-A001-457A-9450-E4049D77F8BF}" srcOrd="0" destOrd="0" presId="urn:microsoft.com/office/officeart/2008/layout/CircularPictureCallout"/>
    <dgm:cxn modelId="{43C84E35-D5D6-4EEB-8E89-D82E10C633A2}" type="presParOf" srcId="{4593179F-A001-457A-9450-E4049D77F8BF}" destId="{CD95490E-09B3-4AA4-A916-2F63F7D56B77}" srcOrd="0" destOrd="0" presId="urn:microsoft.com/office/officeart/2008/layout/CircularPictureCallout"/>
    <dgm:cxn modelId="{6F83F49D-6501-4D80-BE26-56548417242D}" type="presParOf" srcId="{CD95490E-09B3-4AA4-A916-2F63F7D56B77}" destId="{9B5A16A4-A591-45A4-879F-9ABB305C1E47}" srcOrd="0" destOrd="0" presId="urn:microsoft.com/office/officeart/2008/layout/CircularPictureCallout"/>
    <dgm:cxn modelId="{D39896D5-A5DB-4EB3-82D2-24E07241C473}" type="presParOf" srcId="{4593179F-A001-457A-9450-E4049D77F8BF}" destId="{67C1230E-49C5-40C0-803B-883AC624818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6121E-1552-487F-9936-230A1AA446F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7D89973-4395-4B2A-BEB4-FDA4B95BDF39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F8B08999-56CA-40F5-A288-8D23EAA2BCE4}" type="parTrans" cxnId="{24F0F4B7-7303-4FCE-9264-499B951EB30F}">
      <dgm:prSet/>
      <dgm:spPr/>
      <dgm:t>
        <a:bodyPr/>
        <a:lstStyle/>
        <a:p>
          <a:pPr latinLnBrk="1"/>
          <a:endParaRPr lang="ko-KR" altLang="en-US"/>
        </a:p>
      </dgm:t>
    </dgm:pt>
    <dgm:pt modelId="{859AAA88-B010-4AE3-85F1-20717940C037}" type="sibTrans" cxnId="{24F0F4B7-7303-4FCE-9264-499B951EB30F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벽, 실내, 남자이(가) 표시된 사진&#10;&#10;자동 생성된 설명">
            <a:extLst>
              <a:ext uri="{FF2B5EF4-FFF2-40B4-BE49-F238E27FC236}">
                <a16:creationId xmlns:a16="http://schemas.microsoft.com/office/drawing/2014/main" id="{32CCF3CE-7835-463D-9C0E-0D8932AA7278}"/>
              </a:ext>
            </a:extLst>
          </dgm14:cNvPr>
        </a:ext>
      </dgm:extLst>
    </dgm:pt>
    <dgm:pt modelId="{ACB29CBF-CED8-4F54-981D-C87D4397C8D9}" type="pres">
      <dgm:prSet presAssocID="{2D36121E-1552-487F-9936-230A1AA446F1}" presName="Name0" presStyleCnt="0">
        <dgm:presLayoutVars>
          <dgm:chMax val="7"/>
          <dgm:chPref val="7"/>
          <dgm:dir/>
        </dgm:presLayoutVars>
      </dgm:prSet>
      <dgm:spPr/>
    </dgm:pt>
    <dgm:pt modelId="{A4397850-1B2D-41B6-986D-E5AFD30BE553}" type="pres">
      <dgm:prSet presAssocID="{2D36121E-1552-487F-9936-230A1AA446F1}" presName="Name1" presStyleCnt="0"/>
      <dgm:spPr/>
    </dgm:pt>
    <dgm:pt modelId="{C30AB994-AB65-4D57-8CE8-023DE0173575}" type="pres">
      <dgm:prSet presAssocID="{859AAA88-B010-4AE3-85F1-20717940C037}" presName="picture_1" presStyleCnt="0"/>
      <dgm:spPr/>
    </dgm:pt>
    <dgm:pt modelId="{B79449B8-D2C5-459C-BE5F-E57659233D78}" type="pres">
      <dgm:prSet presAssocID="{859AAA88-B010-4AE3-85F1-20717940C037}" presName="pictureRepeatNode" presStyleLbl="alignImgPlace1" presStyleIdx="0" presStyleCnt="1" custScaleX="128965" custScaleY="133825" custLinFactNeighborX="9139" custLinFactNeighborY="12457"/>
      <dgm:spPr/>
    </dgm:pt>
    <dgm:pt modelId="{9E7D4AAA-46A8-47C2-8A36-C4344B073FFE}" type="pres">
      <dgm:prSet presAssocID="{87D89973-4395-4B2A-BEB4-FDA4B95BDF39}" presName="text_1" presStyleLbl="node1" presStyleIdx="0" presStyleCnt="0" custLinFactY="12724" custLinFactNeighborX="-98201" custLinFactNeighborY="100000">
        <dgm:presLayoutVars>
          <dgm:bulletEnabled val="1"/>
        </dgm:presLayoutVars>
      </dgm:prSet>
      <dgm:spPr/>
    </dgm:pt>
  </dgm:ptLst>
  <dgm:cxnLst>
    <dgm:cxn modelId="{52754F04-4861-4D25-9EBE-17C100DBDDEE}" type="presOf" srcId="{859AAA88-B010-4AE3-85F1-20717940C037}" destId="{B79449B8-D2C5-459C-BE5F-E57659233D78}" srcOrd="0" destOrd="0" presId="urn:microsoft.com/office/officeart/2008/layout/CircularPictureCallout"/>
    <dgm:cxn modelId="{0512E339-4B56-4E8A-A911-1323F163756C}" type="presOf" srcId="{2D36121E-1552-487F-9936-230A1AA446F1}" destId="{ACB29CBF-CED8-4F54-981D-C87D4397C8D9}" srcOrd="0" destOrd="0" presId="urn:microsoft.com/office/officeart/2008/layout/CircularPictureCallout"/>
    <dgm:cxn modelId="{24F0F4B7-7303-4FCE-9264-499B951EB30F}" srcId="{2D36121E-1552-487F-9936-230A1AA446F1}" destId="{87D89973-4395-4B2A-BEB4-FDA4B95BDF39}" srcOrd="0" destOrd="0" parTransId="{F8B08999-56CA-40F5-A288-8D23EAA2BCE4}" sibTransId="{859AAA88-B010-4AE3-85F1-20717940C037}"/>
    <dgm:cxn modelId="{D7677CE9-FAD7-4C0A-91E7-8A173FF63D50}" type="presOf" srcId="{87D89973-4395-4B2A-BEB4-FDA4B95BDF39}" destId="{9E7D4AAA-46A8-47C2-8A36-C4344B073FFE}" srcOrd="0" destOrd="0" presId="urn:microsoft.com/office/officeart/2008/layout/CircularPictureCallout"/>
    <dgm:cxn modelId="{69AEC962-8B14-4C90-80B1-F5E7FE3E7756}" type="presParOf" srcId="{ACB29CBF-CED8-4F54-981D-C87D4397C8D9}" destId="{A4397850-1B2D-41B6-986D-E5AFD30BE553}" srcOrd="0" destOrd="0" presId="urn:microsoft.com/office/officeart/2008/layout/CircularPictureCallout"/>
    <dgm:cxn modelId="{9843E576-45AD-410C-8FE4-381B48A6C946}" type="presParOf" srcId="{A4397850-1B2D-41B6-986D-E5AFD30BE553}" destId="{C30AB994-AB65-4D57-8CE8-023DE0173575}" srcOrd="0" destOrd="0" presId="urn:microsoft.com/office/officeart/2008/layout/CircularPictureCallout"/>
    <dgm:cxn modelId="{A6A154AF-D997-4D1A-907E-7C13B83A8022}" type="presParOf" srcId="{C30AB994-AB65-4D57-8CE8-023DE0173575}" destId="{B79449B8-D2C5-459C-BE5F-E57659233D78}" srcOrd="0" destOrd="0" presId="urn:microsoft.com/office/officeart/2008/layout/CircularPictureCallout"/>
    <dgm:cxn modelId="{B4D6663F-5734-41A8-99BD-2A248821513B}" type="presParOf" srcId="{A4397850-1B2D-41B6-986D-E5AFD30BE553}" destId="{9E7D4AAA-46A8-47C2-8A36-C4344B073FF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1ABBD-28A9-4954-A5E0-17A6C20219A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9840B39-CC43-484B-B83D-B99A392494EB}">
      <dgm:prSet phldrT="[텍스트]"/>
      <dgm:spPr/>
      <dgm:t>
        <a:bodyPr/>
        <a:lstStyle/>
        <a:p>
          <a:pPr latinLnBrk="1"/>
          <a:r>
            <a:rPr lang="en-US" altLang="ko-KR" dirty="0"/>
            <a:t>1</a:t>
          </a:r>
          <a:endParaRPr lang="ko-KR" altLang="en-US" dirty="0"/>
        </a:p>
      </dgm:t>
    </dgm:pt>
    <dgm:pt modelId="{CCBC3896-4E35-40CF-9E17-95288860FF77}" type="parTrans" cxnId="{7C5A9DA8-8729-4B15-9072-4AE4F8EB1551}">
      <dgm:prSet/>
      <dgm:spPr/>
      <dgm:t>
        <a:bodyPr/>
        <a:lstStyle/>
        <a:p>
          <a:pPr latinLnBrk="1"/>
          <a:endParaRPr lang="ko-KR" altLang="en-US"/>
        </a:p>
      </dgm:t>
    </dgm:pt>
    <dgm:pt modelId="{E4E6FE16-5E5B-40D1-A1F6-C95F3FE6019C}" type="sibTrans" cxnId="{7C5A9DA8-8729-4B15-9072-4AE4F8EB1551}">
      <dgm:prSet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하늘, 실외, 물이(가) 표시된 사진&#10;&#10;자동 생성된 설명">
            <a:extLst>
              <a:ext uri="{FF2B5EF4-FFF2-40B4-BE49-F238E27FC236}">
                <a16:creationId xmlns:a16="http://schemas.microsoft.com/office/drawing/2014/main" id="{8EE42DFB-2E5E-4511-863D-39B76E4C52B4}"/>
              </a:ext>
            </a:extLst>
          </dgm14:cNvPr>
        </a:ext>
      </dgm:extLst>
    </dgm:pt>
    <dgm:pt modelId="{82F42352-A66A-472C-B5DB-786D0A3669BC}" type="pres">
      <dgm:prSet presAssocID="{9171ABBD-28A9-4954-A5E0-17A6C20219A8}" presName="Name0" presStyleCnt="0">
        <dgm:presLayoutVars>
          <dgm:chMax val="7"/>
          <dgm:chPref val="7"/>
          <dgm:dir/>
        </dgm:presLayoutVars>
      </dgm:prSet>
      <dgm:spPr/>
    </dgm:pt>
    <dgm:pt modelId="{46C61EFB-8BB8-4A63-8918-A0922BDF0300}" type="pres">
      <dgm:prSet presAssocID="{9171ABBD-28A9-4954-A5E0-17A6C20219A8}" presName="Name1" presStyleCnt="0"/>
      <dgm:spPr/>
    </dgm:pt>
    <dgm:pt modelId="{861E336F-FA67-438E-90B3-107BEC395FE7}" type="pres">
      <dgm:prSet presAssocID="{E4E6FE16-5E5B-40D1-A1F6-C95F3FE6019C}" presName="picture_1" presStyleCnt="0"/>
      <dgm:spPr/>
    </dgm:pt>
    <dgm:pt modelId="{84BC25AB-1D81-4F77-ADB1-F86044DB7B06}" type="pres">
      <dgm:prSet presAssocID="{E4E6FE16-5E5B-40D1-A1F6-C95F3FE6019C}" presName="pictureRepeatNode" presStyleLbl="alignImgPlace1" presStyleIdx="0" presStyleCnt="1" custScaleX="106076" custScaleY="110634" custLinFactNeighborX="1096" custLinFactNeighborY="19315"/>
      <dgm:spPr/>
    </dgm:pt>
    <dgm:pt modelId="{5FF2634A-EA81-4D59-A4AE-4210FC47BFAC}" type="pres">
      <dgm:prSet presAssocID="{49840B39-CC43-484B-B83D-B99A392494EB}" presName="text_1" presStyleLbl="node1" presStyleIdx="0" presStyleCnt="0" custLinFactX="-11582" custLinFactNeighborX="-100000" custLinFactNeighborY="59935">
        <dgm:presLayoutVars>
          <dgm:bulletEnabled val="1"/>
        </dgm:presLayoutVars>
      </dgm:prSet>
      <dgm:spPr/>
    </dgm:pt>
  </dgm:ptLst>
  <dgm:cxnLst>
    <dgm:cxn modelId="{BC5CF017-77E1-40AD-B4F9-D75D2530E482}" type="presOf" srcId="{49840B39-CC43-484B-B83D-B99A392494EB}" destId="{5FF2634A-EA81-4D59-A4AE-4210FC47BFAC}" srcOrd="0" destOrd="0" presId="urn:microsoft.com/office/officeart/2008/layout/CircularPictureCallout"/>
    <dgm:cxn modelId="{7C1C1634-45C3-4ADF-A7CD-2A03F2E3F3AE}" type="presOf" srcId="{E4E6FE16-5E5B-40D1-A1F6-C95F3FE6019C}" destId="{84BC25AB-1D81-4F77-ADB1-F86044DB7B06}" srcOrd="0" destOrd="0" presId="urn:microsoft.com/office/officeart/2008/layout/CircularPictureCallout"/>
    <dgm:cxn modelId="{0A4F2F8B-E02A-4D0D-AF10-7A36D21D97A1}" type="presOf" srcId="{9171ABBD-28A9-4954-A5E0-17A6C20219A8}" destId="{82F42352-A66A-472C-B5DB-786D0A3669BC}" srcOrd="0" destOrd="0" presId="urn:microsoft.com/office/officeart/2008/layout/CircularPictureCallout"/>
    <dgm:cxn modelId="{7C5A9DA8-8729-4B15-9072-4AE4F8EB1551}" srcId="{9171ABBD-28A9-4954-A5E0-17A6C20219A8}" destId="{49840B39-CC43-484B-B83D-B99A392494EB}" srcOrd="0" destOrd="0" parTransId="{CCBC3896-4E35-40CF-9E17-95288860FF77}" sibTransId="{E4E6FE16-5E5B-40D1-A1F6-C95F3FE6019C}"/>
    <dgm:cxn modelId="{83623F9D-7BD6-468D-AA77-6CCD5E194B07}" type="presParOf" srcId="{82F42352-A66A-472C-B5DB-786D0A3669BC}" destId="{46C61EFB-8BB8-4A63-8918-A0922BDF0300}" srcOrd="0" destOrd="0" presId="urn:microsoft.com/office/officeart/2008/layout/CircularPictureCallout"/>
    <dgm:cxn modelId="{C35EE798-5210-4218-8BFA-C4AE67E15681}" type="presParOf" srcId="{46C61EFB-8BB8-4A63-8918-A0922BDF0300}" destId="{861E336F-FA67-438E-90B3-107BEC395FE7}" srcOrd="0" destOrd="0" presId="urn:microsoft.com/office/officeart/2008/layout/CircularPictureCallout"/>
    <dgm:cxn modelId="{98718AA4-35E7-42F6-81BB-05E3F8E56A6F}" type="presParOf" srcId="{861E336F-FA67-438E-90B3-107BEC395FE7}" destId="{84BC25AB-1D81-4F77-ADB1-F86044DB7B06}" srcOrd="0" destOrd="0" presId="urn:microsoft.com/office/officeart/2008/layout/CircularPictureCallout"/>
    <dgm:cxn modelId="{F875EFF4-0728-47EA-89DF-74E0D8282D10}" type="presParOf" srcId="{46C61EFB-8BB8-4A63-8918-A0922BDF0300}" destId="{5FF2634A-EA81-4D59-A4AE-4210FC47BFA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A16A4-A591-45A4-879F-9ABB305C1E47}">
      <dsp:nvSpPr>
        <dsp:cNvPr id="0" name=""/>
        <dsp:cNvSpPr/>
      </dsp:nvSpPr>
      <dsp:spPr>
        <a:xfrm>
          <a:off x="327631" y="140239"/>
          <a:ext cx="1319825" cy="133850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1230E-49C5-40C0-803B-883AC624818B}">
      <dsp:nvSpPr>
        <dsp:cNvPr id="0" name=""/>
        <dsp:cNvSpPr/>
      </dsp:nvSpPr>
      <dsp:spPr>
        <a:xfrm>
          <a:off x="695554" y="818819"/>
          <a:ext cx="654639" cy="33754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 dirty="0">
            <a:solidFill>
              <a:schemeClr val="bg1"/>
            </a:solidFill>
          </a:endParaRPr>
        </a:p>
      </dsp:txBody>
      <dsp:txXfrm>
        <a:off x="695554" y="818819"/>
        <a:ext cx="654639" cy="337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49B8-D2C5-459C-BE5F-E57659233D78}">
      <dsp:nvSpPr>
        <dsp:cNvPr id="0" name=""/>
        <dsp:cNvSpPr/>
      </dsp:nvSpPr>
      <dsp:spPr>
        <a:xfrm>
          <a:off x="433860" y="316061"/>
          <a:ext cx="1252958" cy="130017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D4AAA-46A8-47C2-8A36-C4344B073FFE}">
      <dsp:nvSpPr>
        <dsp:cNvPr id="0" name=""/>
        <dsp:cNvSpPr/>
      </dsp:nvSpPr>
      <dsp:spPr>
        <a:xfrm>
          <a:off x="50048" y="1236647"/>
          <a:ext cx="621791" cy="32061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dirty="0"/>
        </a:p>
      </dsp:txBody>
      <dsp:txXfrm>
        <a:off x="50048" y="1236647"/>
        <a:ext cx="621791" cy="320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C25AB-1D81-4F77-ADB1-F86044DB7B06}">
      <dsp:nvSpPr>
        <dsp:cNvPr id="0" name=""/>
        <dsp:cNvSpPr/>
      </dsp:nvSpPr>
      <dsp:spPr>
        <a:xfrm>
          <a:off x="575331" y="560507"/>
          <a:ext cx="1269899" cy="132446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2634A-EA81-4D59-A4AE-4210FC47BFAC}">
      <dsp:nvSpPr>
        <dsp:cNvPr id="0" name=""/>
        <dsp:cNvSpPr/>
      </dsp:nvSpPr>
      <dsp:spPr>
        <a:xfrm>
          <a:off x="0" y="1265402"/>
          <a:ext cx="766182" cy="3950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1</a:t>
          </a:r>
          <a:endParaRPr lang="ko-KR" altLang="en-US" sz="3000" kern="1200" dirty="0"/>
        </a:p>
      </dsp:txBody>
      <dsp:txXfrm>
        <a:off x="0" y="1265402"/>
        <a:ext cx="766182" cy="395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Muli Light" panose="020B0600000101010101" charset="0"/>
        <a:ea typeface="Muli Light" panose="020B0600000101010101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30</a:t>
            </a:r>
            <a:r>
              <a:rPr lang="ko-KR" altLang="en-US" dirty="0"/>
              <a:t>개 추가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606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탈퇴는 위험해서 꼭 </a:t>
            </a:r>
            <a:r>
              <a:rPr lang="ko-KR" altLang="en-US" dirty="0" err="1"/>
              <a:t>물어봐야함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071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CASCADE</a:t>
            </a:r>
            <a:r>
              <a:rPr lang="en-US" altLang="ko-KR" baseline="0" dirty="0"/>
              <a:t> </a:t>
            </a:r>
            <a:r>
              <a:rPr lang="ko-KR" altLang="en-US" baseline="0" dirty="0"/>
              <a:t>적용으로 탈퇴한 유저와 관련된 </a:t>
            </a:r>
            <a:r>
              <a:rPr lang="en-US" altLang="ko-KR" baseline="0" dirty="0"/>
              <a:t>DB </a:t>
            </a:r>
            <a:r>
              <a:rPr lang="ko-KR" altLang="en-US" baseline="0" dirty="0"/>
              <a:t>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101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 이름 표시하는 부분이 공백으로 뜨는 문제</a:t>
            </a:r>
            <a:endParaRPr lang="en-US" altLang="ko-KR" dirty="0"/>
          </a:p>
          <a:p>
            <a:r>
              <a:rPr lang="ko-KR" altLang="en-US" dirty="0" err="1"/>
              <a:t>뒤에가서</a:t>
            </a:r>
            <a:r>
              <a:rPr lang="ko-KR" altLang="en-US" dirty="0"/>
              <a:t> 하이라이트 요청이나 </a:t>
            </a:r>
            <a:r>
              <a:rPr lang="en-US" altLang="ko-KR" dirty="0"/>
              <a:t>payment, history </a:t>
            </a:r>
            <a:r>
              <a:rPr lang="ko-KR" altLang="en-US" dirty="0"/>
              <a:t>모두 문제 생김</a:t>
            </a:r>
            <a:endParaRPr lang="en-US" altLang="ko-KR" dirty="0"/>
          </a:p>
          <a:p>
            <a:r>
              <a:rPr lang="ko-KR" altLang="en-US" dirty="0"/>
              <a:t>로그인한 유저가 없는 상태</a:t>
            </a:r>
          </a:p>
        </p:txBody>
      </p:sp>
    </p:spTree>
    <p:extLst>
      <p:ext uri="{BB962C8B-B14F-4D97-AF65-F5344CB8AC3E}">
        <p14:creationId xmlns:p14="http://schemas.microsoft.com/office/powerpoint/2010/main" val="2333195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원인은 </a:t>
            </a:r>
            <a:r>
              <a:rPr lang="ko-KR" altLang="en-US" dirty="0" err="1"/>
              <a:t>홈화면에서</a:t>
            </a:r>
            <a:r>
              <a:rPr lang="ko-KR" altLang="en-US" dirty="0"/>
              <a:t> </a:t>
            </a:r>
            <a:r>
              <a:rPr lang="ko-KR" altLang="en-US" dirty="0" err="1"/>
              <a:t>세션키</a:t>
            </a:r>
            <a:r>
              <a:rPr lang="ko-KR" altLang="en-US" baseline="0" dirty="0"/>
              <a:t> 여부를 확인해 다른 화면을 보여주는데</a:t>
            </a:r>
            <a:endParaRPr lang="en-US" altLang="ko-KR" baseline="0" dirty="0"/>
          </a:p>
          <a:p>
            <a:r>
              <a:rPr lang="ko-KR" altLang="en-US" baseline="0" dirty="0"/>
              <a:t>날짜를 세션에 저장하는 코드 때문에 로그인 정보가 없는데 일단 세션이 생성됨 </a:t>
            </a:r>
            <a:r>
              <a:rPr lang="en-US" altLang="ko-KR" baseline="0" dirty="0"/>
              <a:t>-&gt; </a:t>
            </a:r>
            <a:r>
              <a:rPr lang="ko-KR" altLang="en-US" baseline="0" dirty="0" err="1"/>
              <a:t>세션키</a:t>
            </a:r>
            <a:r>
              <a:rPr lang="ko-KR" altLang="en-US" baseline="0" dirty="0"/>
              <a:t> 발급</a:t>
            </a:r>
            <a:endParaRPr lang="en-US" altLang="ko-KR" baseline="0" dirty="0"/>
          </a:p>
          <a:p>
            <a:r>
              <a:rPr lang="ko-KR" altLang="en-US" baseline="0" dirty="0"/>
              <a:t>날짜를 저장하는 코드 옮겨서 해결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3195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 더 잘 보이게 고침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692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필요한 옵션들만 남기고 모두 삭제</a:t>
            </a:r>
            <a:endParaRPr lang="en-US" altLang="ko-KR" dirty="0"/>
          </a:p>
          <a:p>
            <a:r>
              <a:rPr lang="ko-KR" altLang="en-US" dirty="0"/>
              <a:t>채팅은 기본으로 분석하기 때문에 취소할</a:t>
            </a:r>
            <a:r>
              <a:rPr lang="ko-KR" altLang="en-US" baseline="0" dirty="0"/>
              <a:t> 수 없게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029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0205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latin typeface="Muli Light" panose="020B0600000101010101" charset="0"/>
              </a:rPr>
              <a:pPr/>
              <a:t>2</a:t>
            </a:fld>
            <a:endParaRPr lang="en-US">
              <a:latin typeface="Muli Ligh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509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지난번에 디자인했던 알고리즘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 err="1"/>
              <a:t>초인경우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4818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468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491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 가입한 회원에게는 </a:t>
            </a:r>
            <a:r>
              <a:rPr lang="en-US" altLang="ko-KR" dirty="0"/>
              <a:t>3</a:t>
            </a:r>
            <a:r>
              <a:rPr lang="ko-KR" altLang="en-US" dirty="0"/>
              <a:t>개의 쿠폰을 무료로 제공</a:t>
            </a:r>
          </a:p>
        </p:txBody>
      </p:sp>
    </p:spTree>
    <p:extLst>
      <p:ext uri="{BB962C8B-B14F-4D97-AF65-F5344CB8AC3E}">
        <p14:creationId xmlns:p14="http://schemas.microsoft.com/office/powerpoint/2010/main" val="1198073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리퀘스트</a:t>
            </a:r>
            <a:r>
              <a:rPr lang="ko-KR" altLang="en-US" dirty="0"/>
              <a:t> 보내고 나면 쿠폰 수 </a:t>
            </a:r>
            <a:r>
              <a:rPr lang="ko-KR" altLang="en-US" dirty="0" err="1"/>
              <a:t>줄어듬</a:t>
            </a:r>
            <a:endParaRPr lang="en-US" altLang="ko-KR" dirty="0"/>
          </a:p>
          <a:p>
            <a:r>
              <a:rPr lang="en-US" altLang="ko-KR" dirty="0"/>
              <a:t>Positive integer field</a:t>
            </a:r>
            <a:r>
              <a:rPr lang="en-US" altLang="ko-KR" baseline="0" dirty="0"/>
              <a:t> </a:t>
            </a:r>
            <a:r>
              <a:rPr lang="ko-KR" altLang="en-US" baseline="0" dirty="0"/>
              <a:t>적용으로 음수 불가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9124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클릭하면 </a:t>
            </a:r>
            <a:r>
              <a:rPr lang="ko-KR" altLang="en-US" dirty="0" err="1"/>
              <a:t>폰으로</a:t>
            </a:r>
            <a:r>
              <a:rPr lang="ko-KR" altLang="en-US" dirty="0"/>
              <a:t> </a:t>
            </a:r>
            <a:r>
              <a:rPr lang="ko-KR" altLang="en-US" dirty="0" err="1"/>
              <a:t>알람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정보입력</a:t>
            </a:r>
            <a:r>
              <a:rPr lang="en-US" altLang="ko-KR" baseline="0" dirty="0"/>
              <a:t>, </a:t>
            </a:r>
            <a:r>
              <a:rPr lang="ko-KR" altLang="en-US" baseline="0" dirty="0"/>
              <a:t>결제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4066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클릭하면 </a:t>
            </a:r>
            <a:r>
              <a:rPr lang="ko-KR" altLang="en-US" dirty="0" err="1"/>
              <a:t>폰으로</a:t>
            </a:r>
            <a:r>
              <a:rPr lang="ko-KR" altLang="en-US" dirty="0"/>
              <a:t> </a:t>
            </a:r>
            <a:r>
              <a:rPr lang="ko-KR" altLang="en-US" dirty="0" err="1"/>
              <a:t>알람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정보입력</a:t>
            </a:r>
            <a:r>
              <a:rPr lang="en-US" altLang="ko-KR" baseline="0" dirty="0"/>
              <a:t>, </a:t>
            </a:r>
            <a:r>
              <a:rPr lang="ko-KR" altLang="en-US" baseline="0" dirty="0"/>
              <a:t>결제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985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Muli Light" panose="020B0600000101010101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2870"/>
            <a:ext cx="7348373" cy="530915"/>
          </a:xfrm>
        </p:spPr>
        <p:txBody>
          <a:bodyPr/>
          <a:lstStyle>
            <a:lvl1pPr algn="l">
              <a:defRPr>
                <a:latin typeface="Muli Light" panose="020B0600000101010101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6" y="633784"/>
            <a:ext cx="7348373" cy="448584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27" y="4677984"/>
            <a:ext cx="329431" cy="32943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 dirty="0">
                <a:latin typeface="Muli Light" panose="020B0600000101010101" charset="0"/>
              </a:endParaRPr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27" y="4677984"/>
            <a:ext cx="329431" cy="292828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0"/>
            <a:ext cx="821616" cy="812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6366" y="172154"/>
            <a:ext cx="1220830" cy="33835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892075" y="71894"/>
            <a:ext cx="1195121" cy="5400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Muli Light" panose="020B0600000101010101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A1CCD-60C5-486B-ACAD-47D83FA9ECF8}"/>
              </a:ext>
            </a:extLst>
          </p:cNvPr>
          <p:cNvSpPr/>
          <p:nvPr userDrawn="1"/>
        </p:nvSpPr>
        <p:spPr>
          <a:xfrm>
            <a:off x="89502" y="4515966"/>
            <a:ext cx="702078" cy="530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Muli Ligh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12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6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uli Light" panose="020B0600000101010101" charset="0"/>
          <a:ea typeface="Muli Light" panose="020B0600000101010101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3.0-beta/modules/videoio/doc/reading_and_writing_video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305178"/>
                </a:solidFill>
                <a:cs typeface="Arial" panose="020B0604020202020204" pitchFamily="34" charset="0"/>
              </a:rPr>
              <a:t>Capstone Design </a:t>
            </a:r>
            <a:r>
              <a:rPr lang="en-US" altLang="ko-KR" dirty="0"/>
              <a:t>Presentation</a:t>
            </a:r>
            <a:br>
              <a:rPr lang="ko-KR" altLang="en-US" dirty="0"/>
            </a:br>
            <a:endParaRPr lang="en-US" altLang="ko-KR" dirty="0">
              <a:solidFill>
                <a:srgbClr val="30517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46647" y="9100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[Performance improvement</a:t>
            </a: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en-US" altLang="ko-KR" sz="2800" b="1" i="1" dirty="0">
                <a:solidFill>
                  <a:srgbClr val="0070C0"/>
                </a:solidFill>
                <a:latin typeface="Muli Light" panose="020B0600000101010101" charset="0"/>
                <a:cs typeface="Arial" panose="020B0604020202020204" pitchFamily="34" charset="0"/>
              </a:rPr>
              <a:t>More robust and accurate, but slower.</a:t>
            </a:r>
          </a:p>
          <a:p>
            <a:pPr>
              <a:lnSpc>
                <a:spcPct val="200000"/>
              </a:lnSpc>
            </a:pPr>
            <a:r>
              <a:rPr lang="en-US" altLang="ko-KR" sz="2400" b="1" i="1" dirty="0">
                <a:latin typeface="Muli Light" panose="020B0600000101010101" charset="0"/>
                <a:cs typeface="Arial" panose="020B0604020202020204" pitchFamily="34" charset="0"/>
              </a:rPr>
              <a:t>Since we now check frames </a:t>
            </a:r>
            <a:r>
              <a:rPr lang="en-US" altLang="ko-KR" sz="2400" b="1" i="1" dirty="0">
                <a:solidFill>
                  <a:srgbClr val="FF0000"/>
                </a:solidFill>
                <a:latin typeface="Muli Light" panose="020B0600000101010101" charset="0"/>
                <a:cs typeface="Arial" panose="020B0604020202020204" pitchFamily="34" charset="0"/>
              </a:rPr>
              <a:t>‘fps’ times more</a:t>
            </a:r>
            <a:r>
              <a:rPr lang="en-US" altLang="ko-KR" sz="2400" b="1" i="1" dirty="0">
                <a:latin typeface="Muli Light" panose="020B0600000101010101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400" b="1" i="1" dirty="0">
                <a:latin typeface="Muli Light" panose="020B0600000101010101" charset="0"/>
                <a:cs typeface="Arial" panose="020B0604020202020204" pitchFamily="34" charset="0"/>
              </a:rPr>
              <a:t>What about ‘slower rendering’? </a:t>
            </a:r>
          </a:p>
          <a:p>
            <a:pPr>
              <a:lnSpc>
                <a:spcPct val="200000"/>
              </a:lnSpc>
            </a:pPr>
            <a:r>
              <a:rPr lang="en-US" altLang="ko-KR" sz="2400" b="1" i="1" dirty="0">
                <a:latin typeface="Muli Light" panose="020B0600000101010101" charset="0"/>
                <a:cs typeface="Arial" panose="020B0604020202020204" pitchFamily="34" charset="0"/>
                <a:sym typeface="Wingdings" panose="05000000000000000000" pitchFamily="2" charset="2"/>
              </a:rPr>
              <a:t>			 we have mailing service</a:t>
            </a:r>
            <a:r>
              <a:rPr lang="en-US" altLang="ko-KR" sz="2400" b="1" i="1" dirty="0">
                <a:latin typeface="Muli Light" panose="020B0600000101010101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748779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[Feedback] Face detection</a:t>
            </a:r>
          </a:p>
        </p:txBody>
      </p:sp>
    </p:spTree>
    <p:extLst>
      <p:ext uri="{BB962C8B-B14F-4D97-AF65-F5344CB8AC3E}">
        <p14:creationId xmlns:p14="http://schemas.microsoft.com/office/powerpoint/2010/main" val="1793973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46647" y="9100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[Performance improvement</a:t>
            </a: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en-US" altLang="ko-KR" sz="2800" b="1" i="1" dirty="0">
                <a:solidFill>
                  <a:schemeClr val="bg1">
                    <a:lumMod val="65000"/>
                  </a:schemeClr>
                </a:solidFill>
                <a:latin typeface="Muli Light" panose="020B0600000101010101" charset="0"/>
                <a:cs typeface="Arial" panose="020B0604020202020204" pitchFamily="34" charset="0"/>
              </a:rPr>
              <a:t>Before) we checked only </a:t>
            </a:r>
            <a:r>
              <a:rPr lang="en-US" altLang="ko-KR" sz="2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Muli Light" panose="020B0600000101010101" charset="0"/>
                <a:cs typeface="Arial" panose="020B0604020202020204" pitchFamily="34" charset="0"/>
              </a:rPr>
              <a:t>5 frames</a:t>
            </a:r>
          </a:p>
          <a:p>
            <a:pPr>
              <a:lnSpc>
                <a:spcPct val="200000"/>
              </a:lnSpc>
            </a:pPr>
            <a:r>
              <a:rPr lang="en-US" altLang="ko-KR" sz="2800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Muli Light" panose="020B0600000101010101" charset="0"/>
                <a:cs typeface="Arial" panose="020B0604020202020204" pitchFamily="34" charset="0"/>
              </a:rPr>
              <a:t>Now) </a:t>
            </a:r>
            <a:r>
              <a:rPr lang="en-US" altLang="ko-KR" sz="2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Muli Light" panose="020B0600000101010101" charset="0"/>
                <a:cs typeface="Arial" panose="020B0604020202020204" pitchFamily="34" charset="0"/>
              </a:rPr>
              <a:t>If fps is 30, then we check </a:t>
            </a:r>
            <a:r>
              <a:rPr lang="en-US" altLang="ko-KR" sz="2800" b="1" i="1" dirty="0">
                <a:solidFill>
                  <a:srgbClr val="FF0000"/>
                </a:solidFill>
                <a:latin typeface="Muli Light" panose="020B0600000101010101" charset="0"/>
                <a:cs typeface="Arial" panose="020B0604020202020204" pitchFamily="34" charset="0"/>
              </a:rPr>
              <a:t>30 * 5 = 150 frames</a:t>
            </a:r>
          </a:p>
          <a:p>
            <a:pPr>
              <a:lnSpc>
                <a:spcPct val="200000"/>
              </a:lnSpc>
            </a:pPr>
            <a:r>
              <a:rPr lang="en-US" altLang="ko-KR" sz="2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Muli Light" panose="020B0600000101010101" charset="0"/>
                <a:cs typeface="Arial" panose="020B0604020202020204" pitchFamily="34" charset="0"/>
              </a:rPr>
              <a:t> </a:t>
            </a:r>
            <a:r>
              <a:rPr lang="en-US" altLang="ko-KR" sz="2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Muli Light" panose="020B0600000101010101" charset="0"/>
                <a:cs typeface="Arial" panose="020B0604020202020204" pitchFamily="34" charset="0"/>
              </a:rPr>
              <a:t>which means the probability of detecting faces is way higher.</a:t>
            </a:r>
            <a:endParaRPr lang="en-US" altLang="ko-KR" sz="2800" b="1" i="1" dirty="0">
              <a:solidFill>
                <a:schemeClr val="tx1">
                  <a:lumMod val="85000"/>
                  <a:lumOff val="15000"/>
                </a:schemeClr>
              </a:solidFill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748779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[Feedback] Face detection</a:t>
            </a:r>
          </a:p>
        </p:txBody>
      </p:sp>
    </p:spTree>
    <p:extLst>
      <p:ext uri="{BB962C8B-B14F-4D97-AF65-F5344CB8AC3E}">
        <p14:creationId xmlns:p14="http://schemas.microsoft.com/office/powerpoint/2010/main" val="2424033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945637" y="2054624"/>
            <a:ext cx="7252725" cy="10342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2.  [Feedback] Threading and testing :</a:t>
            </a:r>
            <a:r>
              <a:rPr lang="en-US" altLang="ko-KR" sz="2800" b="1" dirty="0" err="1">
                <a:latin typeface="Muli Light" panose="020B0600000101010101" charset="0"/>
                <a:cs typeface="Arial" panose="020B0604020202020204" pitchFamily="34" charset="0"/>
              </a:rPr>
              <a:t>Jisu</a:t>
            </a:r>
            <a:endParaRPr lang="en-US" altLang="ko-KR" sz="2800" b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13</a:t>
            </a:r>
            <a:r>
              <a:rPr lang="en-US" sz="4800" baseline="300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3737609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86792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[Feedback] Threading and testing</a:t>
            </a:r>
          </a:p>
        </p:txBody>
      </p:sp>
      <p:pic>
        <p:nvPicPr>
          <p:cNvPr id="2050" name="Picture 2" descr="producer and consumer queueì ëí ì´ë¯¸ì§ ê²ìê²°ê³¼">
            <a:extLst>
              <a:ext uri="{FF2B5EF4-FFF2-40B4-BE49-F238E27FC236}">
                <a16:creationId xmlns:a16="http://schemas.microsoft.com/office/drawing/2014/main" id="{950722B1-1C5F-48E8-84CF-665E249DE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857225"/>
            <a:ext cx="8382001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148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86792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[Feedback] Threading and testing</a:t>
            </a: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149990CF-A2A0-4A6C-8727-13B0F274C0F5}"/>
              </a:ext>
            </a:extLst>
          </p:cNvPr>
          <p:cNvSpPr txBox="1">
            <a:spLocks/>
          </p:cNvSpPr>
          <p:nvPr/>
        </p:nvSpPr>
        <p:spPr>
          <a:xfrm>
            <a:off x="983738" y="1759871"/>
            <a:ext cx="2388112" cy="10342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Django only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For testing</a:t>
            </a:r>
          </a:p>
        </p:txBody>
      </p:sp>
      <p:sp>
        <p:nvSpPr>
          <p:cNvPr id="7" name="오른쪽 화살표 11">
            <a:extLst>
              <a:ext uri="{FF2B5EF4-FFF2-40B4-BE49-F238E27FC236}">
                <a16:creationId xmlns:a16="http://schemas.microsoft.com/office/drawing/2014/main" id="{E64B62E3-F618-4F44-A89B-5BC964480BDF}"/>
              </a:ext>
            </a:extLst>
          </p:cNvPr>
          <p:cNvSpPr/>
          <p:nvPr/>
        </p:nvSpPr>
        <p:spPr>
          <a:xfrm>
            <a:off x="4008925" y="2468658"/>
            <a:ext cx="631556" cy="3254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6E71B951-59DF-4341-9FD9-478622CA1DF7}"/>
              </a:ext>
            </a:extLst>
          </p:cNvPr>
          <p:cNvSpPr txBox="1">
            <a:spLocks/>
          </p:cNvSpPr>
          <p:nvPr/>
        </p:nvSpPr>
        <p:spPr>
          <a:xfrm>
            <a:off x="5418805" y="1831564"/>
            <a:ext cx="3201319" cy="10342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Apply webserver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For distribute</a:t>
            </a:r>
          </a:p>
        </p:txBody>
      </p:sp>
    </p:spTree>
    <p:extLst>
      <p:ext uri="{BB962C8B-B14F-4D97-AF65-F5344CB8AC3E}">
        <p14:creationId xmlns:p14="http://schemas.microsoft.com/office/powerpoint/2010/main" val="3104340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86792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[Feedback] Threading and testing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E706E7-4322-46AD-8140-BC49A0659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6434" b="882"/>
          <a:stretch/>
        </p:blipFill>
        <p:spPr>
          <a:xfrm>
            <a:off x="283907" y="1457502"/>
            <a:ext cx="5210375" cy="30672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8CD72F-500B-4C3B-9B46-11C36A5EF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724" y="989362"/>
            <a:ext cx="4612962" cy="18493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439A32-E5EC-428A-9663-16BD333D725A}"/>
              </a:ext>
            </a:extLst>
          </p:cNvPr>
          <p:cNvSpPr/>
          <p:nvPr/>
        </p:nvSpPr>
        <p:spPr>
          <a:xfrm>
            <a:off x="4252723" y="989362"/>
            <a:ext cx="972569" cy="201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223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86792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[Feedback] Threading and testing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BC7469-4637-4C24-86C4-1453C6FFC9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078"/>
          <a:stretch/>
        </p:blipFill>
        <p:spPr>
          <a:xfrm>
            <a:off x="354853" y="1183071"/>
            <a:ext cx="5199685" cy="36478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E9E046-5E8D-42FC-A804-E9A728B9F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24" y="1181956"/>
            <a:ext cx="3806722" cy="1710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69EAB2-C6AA-4C59-A73B-AB772DE2F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4" y="3164649"/>
            <a:ext cx="4838922" cy="16147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E79124-1BDE-4A0A-B3C8-6BEA9E82990F}"/>
              </a:ext>
            </a:extLst>
          </p:cNvPr>
          <p:cNvSpPr txBox="1"/>
          <p:nvPr/>
        </p:nvSpPr>
        <p:spPr>
          <a:xfrm>
            <a:off x="5017062" y="4807554"/>
            <a:ext cx="401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nginx</a:t>
            </a:r>
            <a:r>
              <a:rPr lang="en-US" altLang="ko-KR" dirty="0"/>
              <a:t>/sites-available/default]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5ACC7-4668-436D-8929-B086BA07DD1C}"/>
              </a:ext>
            </a:extLst>
          </p:cNvPr>
          <p:cNvSpPr txBox="1"/>
          <p:nvPr/>
        </p:nvSpPr>
        <p:spPr>
          <a:xfrm>
            <a:off x="5412223" y="2856872"/>
            <a:ext cx="401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uwsgi</a:t>
            </a:r>
            <a:r>
              <a:rPr lang="en-US" altLang="ko-KR" dirty="0"/>
              <a:t>/vassals/uwsgi.ini]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325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358538" y="2054624"/>
            <a:ext cx="6888099" cy="10342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3.  Payment function and UI revision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13</a:t>
            </a:r>
            <a:r>
              <a:rPr lang="en-US" sz="4800" baseline="300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547984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46647" y="9100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sz="2800" b="1" i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86792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Payment function and UI revision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99047" y="10624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Payment UI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00" y="1937337"/>
            <a:ext cx="6364201" cy="308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419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46647" y="9100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sz="2800" b="1" i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86792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Payment function and UI revision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042" y="2178389"/>
            <a:ext cx="2086502" cy="224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868" y="2178388"/>
            <a:ext cx="2033242" cy="224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490" y="2178387"/>
            <a:ext cx="1981412" cy="224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99047" y="10624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Mouse Hover</a:t>
            </a:r>
          </a:p>
        </p:txBody>
      </p:sp>
    </p:spTree>
    <p:extLst>
      <p:ext uri="{BB962C8B-B14F-4D97-AF65-F5344CB8AC3E}">
        <p14:creationId xmlns:p14="http://schemas.microsoft.com/office/powerpoint/2010/main" val="4714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7C47-88E5-4371-A90F-2EDFDD48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78"/>
                </a:solidFill>
              </a:rPr>
              <a:t>Meet the Team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855109-2D86-4202-B9CE-3E60F8439916}"/>
              </a:ext>
            </a:extLst>
          </p:cNvPr>
          <p:cNvGrpSpPr/>
          <p:nvPr/>
        </p:nvGrpSpPr>
        <p:grpSpPr>
          <a:xfrm>
            <a:off x="1650215" y="983395"/>
            <a:ext cx="1835833" cy="3726414"/>
            <a:chOff x="623732" y="1700808"/>
            <a:chExt cx="2447777" cy="4968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Muli Light" panose="020B0600000101010101" charset="0"/>
                </a:rPr>
                <a:t>Jane Doe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latin typeface="Muli Light" panose="020B0600000101010101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latin typeface="Muli Light" panose="020B0600000101010101" charset="0"/>
                </a:endParaRPr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latin typeface="Muli Light" panose="020B0600000101010101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  <a:latin typeface="Muli Light" panose="020B0600000101010101" charset="0"/>
                </a:rPr>
                <a:t>AN JISU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17DEEC3-B8EF-4960-8CC5-021FC0DF3324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  <a:latin typeface="Muli Light" panose="020B0600000101010101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D48165-F9FF-48A9-B5AD-E5D5A4E8EF7C}"/>
                </a:ext>
              </a:extLst>
            </p:cNvPr>
            <p:cNvSpPr/>
            <p:nvPr/>
          </p:nvSpPr>
          <p:spPr>
            <a:xfrm>
              <a:off x="623732" y="4863843"/>
              <a:ext cx="24477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  <a:latin typeface="Muli Light" panose="020B0600000101010101" charset="0"/>
                </a:rPr>
                <a:t>Server management,</a:t>
              </a:r>
              <a:r>
                <a:rPr lang="en-US" altLang="ko-KR" sz="825" dirty="0">
                  <a:solidFill>
                    <a:srgbClr val="7B8898"/>
                  </a:solidFill>
                  <a:latin typeface="Muli Light" panose="020B0600000101010101" charset="0"/>
                </a:rPr>
                <a:t> Server-side development</a:t>
              </a:r>
              <a:r>
                <a:rPr lang="en-US" sz="825" dirty="0">
                  <a:solidFill>
                    <a:srgbClr val="7B8898"/>
                  </a:solidFill>
                  <a:latin typeface="Muli Light" panose="020B0600000101010101" charset="0"/>
                </a:rPr>
                <a:t> 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1AACF8-6EDD-4624-BA75-2A4750AEFBA6}"/>
                </a:ext>
              </a:extLst>
            </p:cNvPr>
            <p:cNvSpPr txBox="1"/>
            <p:nvPr/>
          </p:nvSpPr>
          <p:spPr>
            <a:xfrm>
              <a:off x="1017051" y="5976372"/>
              <a:ext cx="166114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2"/>
                  </a:solidFill>
                  <a:latin typeface="Muli Light" panose="020B0600000101010101" charset="0"/>
                </a:rPr>
                <a:t>ajs7270@gmail.com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959A869-5E0A-4E14-BA34-C0F0E8FEBBF0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EB87E8E-BCC2-4F58-96DB-712CDA809F68}"/>
              </a:ext>
            </a:extLst>
          </p:cNvPr>
          <p:cNvGrpSpPr/>
          <p:nvPr/>
        </p:nvGrpSpPr>
        <p:grpSpPr>
          <a:xfrm>
            <a:off x="3733246" y="983395"/>
            <a:ext cx="1965054" cy="3726414"/>
            <a:chOff x="568906" y="1700808"/>
            <a:chExt cx="2620072" cy="496855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Muli Light" panose="020B0600000101010101" charset="0"/>
                </a:rPr>
                <a:t>Jane Doe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latin typeface="Muli Light" panose="020B0600000101010101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latin typeface="Muli Light" panose="020B0600000101010101" charset="0"/>
                </a:endParaRPr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latin typeface="Muli Light" panose="020B0600000101010101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  <a:latin typeface="Muli Light" panose="020B0600000101010101" charset="0"/>
                </a:rPr>
                <a:t>LEE HYUNJAE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7281B9D-A0CA-470D-84DF-4572C84B8580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cap="all" dirty="0">
                  <a:solidFill>
                    <a:schemeClr val="tx2"/>
                  </a:solidFill>
                  <a:latin typeface="Muli Light" panose="020B0600000101010101" charset="0"/>
                </a:rPr>
                <a:t> backend developer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884369-1BD4-478B-8564-ECCC1F73779D}"/>
                </a:ext>
              </a:extLst>
            </p:cNvPr>
            <p:cNvSpPr/>
            <p:nvPr/>
          </p:nvSpPr>
          <p:spPr>
            <a:xfrm>
              <a:off x="568906" y="4873647"/>
              <a:ext cx="2620072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  <a:latin typeface="Muli Light" panose="020B0600000101010101" charset="0"/>
                </a:rPr>
                <a:t>Database, Server-side development </a:t>
              </a:r>
              <a:endParaRPr lang="en-US" altLang="ko-KR" sz="825" dirty="0">
                <a:solidFill>
                  <a:srgbClr val="7B8898"/>
                </a:solidFill>
                <a:latin typeface="Muli Light" panose="020B0600000101010101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0FA72D5-E414-4AE3-9569-D4FC54E5824F}"/>
                </a:ext>
              </a:extLst>
            </p:cNvPr>
            <p:cNvSpPr txBox="1"/>
            <p:nvPr/>
          </p:nvSpPr>
          <p:spPr>
            <a:xfrm>
              <a:off x="962549" y="5976372"/>
              <a:ext cx="177014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1"/>
                  </a:solidFill>
                  <a:latin typeface="Muli Light" panose="020B0600000101010101" charset="0"/>
                </a:rPr>
                <a:t>leehj8687@email.com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8163FC-55FB-4F16-82F3-5975946F71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318065E-A294-4E65-A4C0-DAEE53FCA635}"/>
              </a:ext>
            </a:extLst>
          </p:cNvPr>
          <p:cNvGrpSpPr/>
          <p:nvPr/>
        </p:nvGrpSpPr>
        <p:grpSpPr>
          <a:xfrm>
            <a:off x="5898517" y="983395"/>
            <a:ext cx="1835833" cy="3726414"/>
            <a:chOff x="623732" y="1700808"/>
            <a:chExt cx="2447777" cy="496855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74000E-D212-491D-AB32-7FAF8AACE6B8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Muli Light" panose="020B0600000101010101" charset="0"/>
                </a:rPr>
                <a:t>Jane Doe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A9A15C3-DC20-414F-8A02-9E39D4BE7145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079F1-7B0C-4B0E-8149-404262F49CF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latin typeface="Muli Light" panose="020B0600000101010101" charset="0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2030D19-CF7C-417A-8E54-63BAB3DDA076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latin typeface="Muli Light" panose="020B0600000101010101" charset="0"/>
                </a:endParaRPr>
              </a:p>
            </p:txBody>
          </p:sp>
        </p:grp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F374CE3-6273-4782-9B26-3545507AC5F1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latin typeface="Muli Light" panose="020B0600000101010101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DDE039A-3E4B-47D7-9C58-4E9E2DBECBA4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  <a:latin typeface="Muli Light" panose="020B0600000101010101" charset="0"/>
                </a:rPr>
                <a:t>JEON JINWOO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D7750F3-EBA0-4EE9-96E8-D2982E9E4CCF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  <a:latin typeface="Muli Light" panose="020B0600000101010101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806ACAA-CB48-4DDD-8B54-9115887BC7FF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  <a:latin typeface="Muli Light" panose="020B0600000101010101" charset="0"/>
                </a:rPr>
                <a:t>Highlight algorithm, Dashboard UI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8B4D1B-C982-4674-8BA8-48104B0A2928}"/>
                </a:ext>
              </a:extLst>
            </p:cNvPr>
            <p:cNvSpPr txBox="1"/>
            <p:nvPr/>
          </p:nvSpPr>
          <p:spPr>
            <a:xfrm>
              <a:off x="1013844" y="5976372"/>
              <a:ext cx="166755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4"/>
                  </a:solidFill>
                  <a:latin typeface="Muli Light" panose="020B0600000101010101" charset="0"/>
                </a:rPr>
                <a:t>zinuzian@gmail.com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5ED42BC-A98F-456A-8985-BA16B83CC08F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390A56-08E6-4EDC-96B3-B5609C180804}"/>
              </a:ext>
            </a:extLst>
          </p:cNvPr>
          <p:cNvSpPr/>
          <p:nvPr/>
        </p:nvSpPr>
        <p:spPr>
          <a:xfrm>
            <a:off x="7816289" y="102870"/>
            <a:ext cx="1248883" cy="46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uli Light" panose="020B0600000101010101" charset="0"/>
            </a:endParaRP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65D785DE-826A-4FE5-85B8-BFFC1C7CB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309290"/>
              </p:ext>
            </p:extLst>
          </p:nvPr>
        </p:nvGraphicFramePr>
        <p:xfrm>
          <a:off x="3692899" y="997526"/>
          <a:ext cx="2045749" cy="157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BC21615-6D2B-4408-8790-7D1C9E307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035689"/>
              </p:ext>
            </p:extLst>
          </p:nvPr>
        </p:nvGraphicFramePr>
        <p:xfrm>
          <a:off x="5770068" y="881499"/>
          <a:ext cx="1943099" cy="1690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BD745B4-571D-4C43-A928-6C4C5344B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405532"/>
              </p:ext>
            </p:extLst>
          </p:nvPr>
        </p:nvGraphicFramePr>
        <p:xfrm>
          <a:off x="1370971" y="580422"/>
          <a:ext cx="2394320" cy="198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3" name="Rectangle 111">
            <a:extLst>
              <a:ext uri="{FF2B5EF4-FFF2-40B4-BE49-F238E27FC236}">
                <a16:creationId xmlns:a16="http://schemas.microsoft.com/office/drawing/2014/main" id="{EDA039CB-89CF-4BA5-9EC6-0BD2D3038031}"/>
              </a:ext>
            </a:extLst>
          </p:cNvPr>
          <p:cNvSpPr/>
          <p:nvPr/>
        </p:nvSpPr>
        <p:spPr>
          <a:xfrm>
            <a:off x="1650214" y="2986371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  <a:latin typeface="Muli Light" panose="020B0600000101010101" charset="0"/>
              </a:rPr>
              <a:t>BACKEND DEVELOPER</a:t>
            </a:r>
          </a:p>
        </p:txBody>
      </p:sp>
      <p:sp>
        <p:nvSpPr>
          <p:cNvPr id="44" name="Rectangle 111">
            <a:extLst>
              <a:ext uri="{FF2B5EF4-FFF2-40B4-BE49-F238E27FC236}">
                <a16:creationId xmlns:a16="http://schemas.microsoft.com/office/drawing/2014/main" id="{BC341223-DA86-4F98-ABBF-35EFA6AD2980}"/>
              </a:ext>
            </a:extLst>
          </p:cNvPr>
          <p:cNvSpPr/>
          <p:nvPr/>
        </p:nvSpPr>
        <p:spPr>
          <a:xfrm>
            <a:off x="5877334" y="2969432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  <a:latin typeface="Muli Light" panose="020B0600000101010101" charset="0"/>
              </a:rPr>
              <a:t>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1798322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46647" y="9100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sz="2800" b="1" i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99047" y="10624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Coupons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5040" y="2718352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uli Light" panose="020B0604020202020204" charset="0"/>
              </a:rPr>
              <a:t>3 Coupons for </a:t>
            </a:r>
            <a:r>
              <a:rPr lang="en-US" altLang="ko-KR" b="1" i="1" dirty="0">
                <a:latin typeface="Muli Light" panose="020B0604020202020204" charset="0"/>
              </a:rPr>
              <a:t>NEWBIE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43" y="1960330"/>
            <a:ext cx="4670914" cy="277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86792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Payment function and UI revision</a:t>
            </a:r>
          </a:p>
        </p:txBody>
      </p:sp>
    </p:spTree>
    <p:extLst>
      <p:ext uri="{BB962C8B-B14F-4D97-AF65-F5344CB8AC3E}">
        <p14:creationId xmlns:p14="http://schemas.microsoft.com/office/powerpoint/2010/main" val="3243793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46647" y="9100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sz="2800" b="1" i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47" y="1904586"/>
            <a:ext cx="2086502" cy="224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99047" y="10624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Coupons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87705" y="2610631"/>
            <a:ext cx="1946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latin typeface="Muli Light" panose="020B0604020202020204" charset="0"/>
              </a:rPr>
              <a:t>No Negative Value </a:t>
            </a:r>
          </a:p>
          <a:p>
            <a:r>
              <a:rPr lang="en-US" altLang="ko-KR" dirty="0">
                <a:latin typeface="Muli Light" panose="020B0604020202020204" charset="0"/>
              </a:rPr>
              <a:t>(Positive Integer Field)</a:t>
            </a:r>
            <a:endParaRPr lang="ko-KR" altLang="en-US" dirty="0">
              <a:latin typeface="Muli Light" panose="020B060402020202020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72" y="1904586"/>
            <a:ext cx="2033785" cy="224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2644913" y="3016892"/>
            <a:ext cx="631556" cy="3254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21767" y="2701366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latin typeface="Muli Light" panose="020B0604020202020204" charset="0"/>
              </a:rPr>
              <a:t>request</a:t>
            </a:r>
            <a:endParaRPr lang="ko-KR" altLang="en-US" i="1" dirty="0">
              <a:latin typeface="Muli Light" panose="020B0604020202020204" charset="0"/>
            </a:endParaRPr>
          </a:p>
        </p:txBody>
      </p:sp>
      <p:sp>
        <p:nvSpPr>
          <p:cNvPr id="14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86792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Payment function and UI revision</a:t>
            </a:r>
          </a:p>
        </p:txBody>
      </p:sp>
    </p:spTree>
    <p:extLst>
      <p:ext uri="{BB962C8B-B14F-4D97-AF65-F5344CB8AC3E}">
        <p14:creationId xmlns:p14="http://schemas.microsoft.com/office/powerpoint/2010/main" val="1519214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46647" y="9100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sz="2800" b="1" i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72" y="1904585"/>
            <a:ext cx="2033242" cy="224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99047" y="10624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Purchase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785" y="1019230"/>
            <a:ext cx="2319902" cy="4124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오른쪽 화살표 11"/>
          <p:cNvSpPr/>
          <p:nvPr/>
        </p:nvSpPr>
        <p:spPr>
          <a:xfrm>
            <a:off x="3856525" y="2918633"/>
            <a:ext cx="631556" cy="3254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902036" y="257935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latin typeface="Muli Light" panose="020B0604020202020204" charset="0"/>
              </a:rPr>
              <a:t>click</a:t>
            </a:r>
            <a:endParaRPr lang="ko-KR" altLang="en-US" i="1" dirty="0">
              <a:latin typeface="Muli Light" panose="020B0604020202020204" charset="0"/>
            </a:endParaRPr>
          </a:p>
        </p:txBody>
      </p:sp>
      <p:sp>
        <p:nvSpPr>
          <p:cNvPr id="15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86792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Payment function and UI revision</a:t>
            </a:r>
          </a:p>
        </p:txBody>
      </p:sp>
    </p:spTree>
    <p:extLst>
      <p:ext uri="{BB962C8B-B14F-4D97-AF65-F5344CB8AC3E}">
        <p14:creationId xmlns:p14="http://schemas.microsoft.com/office/powerpoint/2010/main" val="2445476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46647" y="9100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sz="2800" b="1" i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99047" y="10624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Purchase</a:t>
            </a:r>
          </a:p>
        </p:txBody>
      </p:sp>
      <p:sp>
        <p:nvSpPr>
          <p:cNvPr id="15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86792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Payment function and UI revision</a:t>
            </a:r>
          </a:p>
        </p:txBody>
      </p:sp>
      <p:pic>
        <p:nvPicPr>
          <p:cNvPr id="13" name="Picture 2" descr="https://lh3.googleusercontent.com/Fhl55ci05jGPj68Lc_43QE-akYs58NQxtNoIivS8w5MahSKV2W0luLyX5i8rf5ofFht9_JiLHH_fCcrfs9r4uYaYaUNouDrL6KzdXlxG9Y4nlGgCAfkY7Qxlka_fGipYjjAYdz8x">
            <a:extLst>
              <a:ext uri="{FF2B5EF4-FFF2-40B4-BE49-F238E27FC236}">
                <a16:creationId xmlns:a16="http://schemas.microsoft.com/office/drawing/2014/main" id="{DCC1693C-5B05-46FE-A26F-B12D84759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302" y="1273475"/>
            <a:ext cx="6298140" cy="350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920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46647" y="9100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sz="2800" b="1" i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99047" y="10624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Purchase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0" y="1952768"/>
            <a:ext cx="4391029" cy="228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35" y="2105285"/>
            <a:ext cx="1890792" cy="212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5075429" y="2933044"/>
            <a:ext cx="631556" cy="3254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137772" y="2682779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latin typeface="Muli Light" panose="020B0604020202020204" charset="0"/>
              </a:rPr>
              <a:t>+30</a:t>
            </a:r>
            <a:endParaRPr lang="ko-KR" altLang="en-US" i="1" dirty="0">
              <a:latin typeface="Muli Light" panose="020B0604020202020204" charset="0"/>
            </a:endParaRPr>
          </a:p>
        </p:txBody>
      </p:sp>
      <p:sp>
        <p:nvSpPr>
          <p:cNvPr id="14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86792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Payment function and UI revision</a:t>
            </a:r>
          </a:p>
        </p:txBody>
      </p:sp>
    </p:spTree>
    <p:extLst>
      <p:ext uri="{BB962C8B-B14F-4D97-AF65-F5344CB8AC3E}">
        <p14:creationId xmlns:p14="http://schemas.microsoft.com/office/powerpoint/2010/main" val="2914303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46647" y="9100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sz="2800" b="1" i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05" y="1904585"/>
            <a:ext cx="1981412" cy="224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99047" y="10624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Delete Account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3" b="29128"/>
          <a:stretch/>
        </p:blipFill>
        <p:spPr bwMode="auto">
          <a:xfrm>
            <a:off x="4259735" y="1806931"/>
            <a:ext cx="3923370" cy="24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3192990" y="2918633"/>
            <a:ext cx="631556" cy="3254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8501" y="257935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latin typeface="Muli Light" panose="020B0604020202020204" charset="0"/>
              </a:rPr>
              <a:t>click</a:t>
            </a:r>
            <a:endParaRPr lang="ko-KR" altLang="en-US" i="1" dirty="0">
              <a:latin typeface="Muli Light" panose="020B0604020202020204" charset="0"/>
            </a:endParaRPr>
          </a:p>
        </p:txBody>
      </p:sp>
      <p:sp>
        <p:nvSpPr>
          <p:cNvPr id="13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86792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Payment function and UI revision</a:t>
            </a:r>
          </a:p>
        </p:txBody>
      </p:sp>
    </p:spTree>
    <p:extLst>
      <p:ext uri="{BB962C8B-B14F-4D97-AF65-F5344CB8AC3E}">
        <p14:creationId xmlns:p14="http://schemas.microsoft.com/office/powerpoint/2010/main" val="1078294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46647" y="9100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sz="2800" b="1" i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99047" y="10624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Delete Account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45" y="1927878"/>
            <a:ext cx="4025960" cy="137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45" y="3479036"/>
            <a:ext cx="4131266" cy="119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365" y="1927878"/>
            <a:ext cx="4115064" cy="1449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36908" y="2154264"/>
            <a:ext cx="1193370" cy="193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36908" y="3665349"/>
            <a:ext cx="1193370" cy="193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84182" y="2154264"/>
            <a:ext cx="1193370" cy="193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365" y="3479036"/>
            <a:ext cx="4115064" cy="1030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207429" y="3723467"/>
            <a:ext cx="1193370" cy="193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86792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Payment function and UI revision</a:t>
            </a:r>
          </a:p>
        </p:txBody>
      </p:sp>
    </p:spTree>
    <p:extLst>
      <p:ext uri="{BB962C8B-B14F-4D97-AF65-F5344CB8AC3E}">
        <p14:creationId xmlns:p14="http://schemas.microsoft.com/office/powerpoint/2010/main" val="3965623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46647" y="9100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sz="2800" b="1" i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118" y="1221199"/>
            <a:ext cx="5145834" cy="344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4812070" y="2358102"/>
            <a:ext cx="1015292" cy="28941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username</a:t>
            </a:r>
            <a:endParaRPr lang="ko-KR" altLang="en-US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99047" y="910088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Index page</a:t>
            </a:r>
          </a:p>
          <a:p>
            <a:pPr>
              <a:lnSpc>
                <a:spcPct val="150000"/>
              </a:lnSpc>
            </a:pP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UI Revision</a:t>
            </a:r>
          </a:p>
        </p:txBody>
      </p:sp>
      <p:sp>
        <p:nvSpPr>
          <p:cNvPr id="10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86792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Payment function and UI revision</a:t>
            </a:r>
          </a:p>
        </p:txBody>
      </p:sp>
    </p:spTree>
    <p:extLst>
      <p:ext uri="{BB962C8B-B14F-4D97-AF65-F5344CB8AC3E}">
        <p14:creationId xmlns:p14="http://schemas.microsoft.com/office/powerpoint/2010/main" val="3052399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46647" y="9100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sz="2800" b="1" i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768" y="2347993"/>
            <a:ext cx="3497650" cy="234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다이아몬드 2"/>
          <p:cNvSpPr/>
          <p:nvPr/>
        </p:nvSpPr>
        <p:spPr>
          <a:xfrm>
            <a:off x="3084315" y="1053885"/>
            <a:ext cx="3022018" cy="707250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request.session.session_key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95" y="2347993"/>
            <a:ext cx="3799645" cy="234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화살표 연결선 6"/>
          <p:cNvCxnSpPr>
            <a:endCxn id="7171" idx="0"/>
          </p:cNvCxnSpPr>
          <p:nvPr/>
        </p:nvCxnSpPr>
        <p:spPr>
          <a:xfrm>
            <a:off x="4595324" y="1761134"/>
            <a:ext cx="2123269" cy="58685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endCxn id="9218" idx="0"/>
          </p:cNvCxnSpPr>
          <p:nvPr/>
        </p:nvCxnSpPr>
        <p:spPr>
          <a:xfrm flipH="1">
            <a:off x="2403518" y="1761134"/>
            <a:ext cx="2191806" cy="58685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99047" y="910088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Index page</a:t>
            </a:r>
          </a:p>
          <a:p>
            <a:pPr>
              <a:lnSpc>
                <a:spcPct val="150000"/>
              </a:lnSpc>
            </a:pP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UI Revision</a:t>
            </a:r>
          </a:p>
        </p:txBody>
      </p:sp>
      <p:sp>
        <p:nvSpPr>
          <p:cNvPr id="15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86792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Payment function and UI revision</a:t>
            </a:r>
          </a:p>
        </p:txBody>
      </p:sp>
    </p:spTree>
    <p:extLst>
      <p:ext uri="{BB962C8B-B14F-4D97-AF65-F5344CB8AC3E}">
        <p14:creationId xmlns:p14="http://schemas.microsoft.com/office/powerpoint/2010/main" val="1205398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46647" y="9100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sz="2800" b="1" i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891" y="1944890"/>
            <a:ext cx="2314470" cy="2555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96" y="2017464"/>
            <a:ext cx="2270321" cy="241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99047" y="10624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Upload UI Revision</a:t>
            </a:r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86792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Payment function and UI revision</a:t>
            </a:r>
          </a:p>
        </p:txBody>
      </p:sp>
    </p:spTree>
    <p:extLst>
      <p:ext uri="{BB962C8B-B14F-4D97-AF65-F5344CB8AC3E}">
        <p14:creationId xmlns:p14="http://schemas.microsoft.com/office/powerpoint/2010/main" val="298846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757565" y="1239424"/>
            <a:ext cx="5628870" cy="26646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13</a:t>
            </a:r>
            <a:r>
              <a:rPr lang="en-US" altLang="ko-KR" sz="3600" b="1" baseline="30000" dirty="0">
                <a:latin typeface="Muli Light" panose="020B0600000101010101" charset="0"/>
                <a:cs typeface="Arial" panose="020B0604020202020204" pitchFamily="34" charset="0"/>
              </a:rPr>
              <a:t>th</a:t>
            </a: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 week’s progress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Schedule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Q&amp;A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852469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46647" y="910089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endParaRPr lang="en-US" altLang="ko-KR" sz="2800" b="1" i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99047" y="814516"/>
            <a:ext cx="8982637" cy="39243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Upload UI Revision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37"/>
          <a:stretch/>
        </p:blipFill>
        <p:spPr bwMode="auto">
          <a:xfrm>
            <a:off x="666479" y="1872488"/>
            <a:ext cx="7811042" cy="2691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86792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Payment function and UI revision</a:t>
            </a:r>
          </a:p>
        </p:txBody>
      </p:sp>
    </p:spTree>
    <p:extLst>
      <p:ext uri="{BB962C8B-B14F-4D97-AF65-F5344CB8AC3E}">
        <p14:creationId xmlns:p14="http://schemas.microsoft.com/office/powerpoint/2010/main" val="1866237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22767"/>
              </p:ext>
            </p:extLst>
          </p:nvPr>
        </p:nvGraphicFramePr>
        <p:xfrm>
          <a:off x="676834" y="1104525"/>
          <a:ext cx="7485529" cy="3605146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Week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 Plan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2</a:t>
                      </a:r>
                      <a:r>
                        <a:rPr lang="en-US" altLang="ko-KR" b="0" baseline="30000" dirty="0"/>
                        <a:t>nd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Idea &amp; Proposal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3</a:t>
                      </a:r>
                      <a:r>
                        <a:rPr lang="en-US" altLang="ko-KR" b="0" baseline="300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Muli Light" panose="020B0600000101010101" charset="0"/>
                        </a:rPr>
                        <a:t>Idea &amp; Proposal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4</a:t>
                      </a:r>
                      <a:r>
                        <a:rPr lang="en-US" altLang="ko-KR" b="0" baseline="30000" dirty="0"/>
                        <a:t>th</a:t>
                      </a:r>
                      <a:endParaRPr lang="ko-KR" altLang="en-US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Server construction (Configuration setup : Nginx, domain(bind9), https),</a:t>
                      </a:r>
                    </a:p>
                    <a:p>
                      <a:pPr algn="ctr" latinLnBrk="1"/>
                      <a:r>
                        <a:rPr lang="en-US" altLang="ko-KR" b="0" dirty="0"/>
                        <a:t>Test videos (Twitch/Game/</a:t>
                      </a:r>
                      <a:r>
                        <a:rPr lang="en-US" altLang="ko-KR" b="0" dirty="0" err="1"/>
                        <a:t>Eng</a:t>
                      </a:r>
                      <a:r>
                        <a:rPr lang="en-US" altLang="ko-KR" b="0" dirty="0"/>
                        <a:t>)</a:t>
                      </a:r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5</a:t>
                      </a:r>
                      <a:r>
                        <a:rPr lang="en-US" altLang="ko-KR" b="0" baseline="30000" dirty="0"/>
                        <a:t>th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Login (SNS), Database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6</a:t>
                      </a:r>
                      <a:r>
                        <a:rPr lang="en-US" altLang="ko-KR" b="0" baseline="30000" dirty="0"/>
                        <a:t>th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Video upload &amp; download, Twitch chat API analyze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7th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Frame resizing, Web UI, Designing highlight algorithm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latin typeface="Muli Light" panose="020B0600000101010101" charset="0"/>
                        </a:rPr>
                        <a:t>8th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Demo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427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452155"/>
              </p:ext>
            </p:extLst>
          </p:nvPr>
        </p:nvGraphicFramePr>
        <p:xfrm>
          <a:off x="676834" y="1104525"/>
          <a:ext cx="7485529" cy="3599778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513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uli Light" panose="020B0600000101010101" charset="0"/>
                        </a:rPr>
                        <a:t>9</a:t>
                      </a:r>
                      <a:r>
                        <a:rPr lang="en-US" altLang="ko-KR" baseline="30000" dirty="0"/>
                        <a:t>th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uli Light" panose="020B0600000101010101" charset="0"/>
                        </a:rPr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513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uli Light" panose="020B0600000101010101" charset="0"/>
                        </a:rPr>
                        <a:t>10</a:t>
                      </a:r>
                      <a:r>
                        <a:rPr lang="en-US" altLang="ko-KR" baseline="30000" dirty="0"/>
                        <a:t>th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uli Light" panose="020B0600000101010101" charset="0"/>
                        </a:rPr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513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uli Light" panose="020B0600000101010101" charset="0"/>
                        </a:rPr>
                        <a:t>11</a:t>
                      </a:r>
                      <a:r>
                        <a:rPr lang="en-US" altLang="ko-KR" baseline="30000" dirty="0"/>
                        <a:t>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uli Light" panose="020B0600000101010101" charset="0"/>
                        </a:rPr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513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12</a:t>
                      </a:r>
                      <a:r>
                        <a:rPr lang="en-US" altLang="ko-KR" b="0" baseline="30000" dirty="0"/>
                        <a:t>nd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Muli Light" panose="020B0600000101010101" charset="0"/>
                        </a:rPr>
                        <a:t>Toss (payment), Notification mail,</a:t>
                      </a:r>
                      <a:r>
                        <a:rPr lang="en-US" altLang="ko-KR" b="0" dirty="0">
                          <a:solidFill>
                            <a:srgbClr val="FF0000"/>
                          </a:solidFill>
                        </a:rPr>
                        <a:t> algorithm development, </a:t>
                      </a:r>
                      <a:r>
                        <a:rPr lang="en-US" altLang="ko-KR" b="0" dirty="0"/>
                        <a:t> Server test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513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Muli Light" panose="020B0600000101010101" charset="0"/>
                        </a:rPr>
                        <a:t>13</a:t>
                      </a:r>
                      <a:r>
                        <a:rPr lang="en-US" altLang="ko-KR" b="1" baseline="30000" dirty="0"/>
                        <a:t>rd</a:t>
                      </a:r>
                      <a:endParaRPr lang="ko-KR" altLang="en-US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>
                          <a:latin typeface="Muli Light" panose="020B0600000101010101" charset="0"/>
                        </a:rPr>
                        <a:t>Preparing for Final </a:t>
                      </a:r>
                      <a:r>
                        <a:rPr lang="en-US" altLang="ko-KR" b="1" dirty="0"/>
                        <a:t>demo , </a:t>
                      </a:r>
                      <a:r>
                        <a:rPr lang="en-US" altLang="ko-K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Queueing for threads</a:t>
                      </a:r>
                      <a:endParaRPr lang="ko-KR" altLang="en-US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513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14</a:t>
                      </a:r>
                      <a:r>
                        <a:rPr lang="en-US" altLang="ko-KR" b="0" baseline="30000" dirty="0"/>
                        <a:t>th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Muli Light" panose="020B0600000101010101" charset="0"/>
                        </a:rPr>
                        <a:t>Final 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513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15</a:t>
                      </a:r>
                      <a:r>
                        <a:rPr lang="en-US" altLang="ko-KR" b="0" baseline="30000" dirty="0"/>
                        <a:t>th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Muli Light" panose="020B0600000101010101" charset="0"/>
                        </a:rPr>
                        <a:t>Final report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862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161364" y="83240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Muli Light" panose="020B0600000101010101" charset="0"/>
              </a:rPr>
              <a:t>Jisu</a:t>
            </a:r>
            <a:r>
              <a:rPr lang="en-US" altLang="ko-KR" b="1" dirty="0">
                <a:latin typeface="Muli Light" panose="020B0600000101010101" charset="0"/>
              </a:rPr>
              <a:t> An,</a:t>
            </a:r>
            <a:endParaRPr lang="ko-KR" altLang="en-US" b="1" dirty="0">
              <a:latin typeface="Muli Light" panose="020B060000010101010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21C4AC-C162-406D-B010-8568C88A49F5}"/>
              </a:ext>
            </a:extLst>
          </p:cNvPr>
          <p:cNvSpPr txBox="1"/>
          <p:nvPr/>
        </p:nvSpPr>
        <p:spPr>
          <a:xfrm>
            <a:off x="161364" y="2249121"/>
            <a:ext cx="1284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Muli Light" panose="020B0600000101010101" charset="0"/>
              </a:rPr>
              <a:t>Hyunjae</a:t>
            </a:r>
            <a:r>
              <a:rPr lang="en-US" altLang="ko-KR" b="1" dirty="0">
                <a:latin typeface="Muli Light" panose="020B0600000101010101" charset="0"/>
              </a:rPr>
              <a:t> Lee,</a:t>
            </a:r>
            <a:endParaRPr lang="ko-KR" altLang="en-US" b="1" dirty="0">
              <a:latin typeface="Muli Light" panose="020B0600000101010101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489A5-A5CF-49D5-9C2A-B56E0AB40D06}"/>
              </a:ext>
            </a:extLst>
          </p:cNvPr>
          <p:cNvSpPr txBox="1"/>
          <p:nvPr/>
        </p:nvSpPr>
        <p:spPr>
          <a:xfrm>
            <a:off x="161364" y="3615023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Muli Light" panose="020B0600000101010101" charset="0"/>
              </a:rPr>
              <a:t>Jinwoo</a:t>
            </a:r>
            <a:r>
              <a:rPr lang="en-US" altLang="ko-KR" b="1" dirty="0">
                <a:latin typeface="Muli Light" panose="020B0600000101010101" charset="0"/>
              </a:rPr>
              <a:t> Jeon,</a:t>
            </a:r>
            <a:endParaRPr lang="ko-KR" altLang="en-US" b="1" dirty="0">
              <a:latin typeface="Muli Light" panose="020B0600000101010101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F0EA0A-2224-43F1-B523-E55EA787C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3897"/>
            <a:ext cx="9144000" cy="6544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6FDF2C-B420-458F-AC42-4B65CCFDF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2127"/>
            <a:ext cx="9144000" cy="6688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065AB0-AB87-4313-9018-A8C42AA92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2752"/>
            <a:ext cx="9144000" cy="61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32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E72349-0C7F-4F23-B34C-8A9D23F0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FCD0B-17F7-46BA-9239-3D86F8DCAADA}"/>
              </a:ext>
            </a:extLst>
          </p:cNvPr>
          <p:cNvSpPr txBox="1"/>
          <p:nvPr/>
        </p:nvSpPr>
        <p:spPr>
          <a:xfrm>
            <a:off x="3082649" y="2070848"/>
            <a:ext cx="2978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Muli Light" panose="020B0600000101010101" charset="0"/>
              </a:rPr>
              <a:t>Thank you!</a:t>
            </a:r>
            <a:endParaRPr lang="ko-KR" altLang="en-US" sz="4400" dirty="0">
              <a:latin typeface="Muli Ligh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572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70224" y="1311384"/>
            <a:ext cx="8152357" cy="31890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lnSpc>
                <a:spcPct val="200000"/>
              </a:lnSpc>
              <a:buFont typeface="Arial"/>
              <a:buAutoNum type="arabicPeriod"/>
            </a:pP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[Feedback]</a:t>
            </a:r>
            <a:r>
              <a:rPr lang="ko-KR" altLang="en-US" sz="2800" b="1" dirty="0">
                <a:latin typeface="Muli Light" panose="020B0600000101010101" charset="0"/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Face detection: </a:t>
            </a:r>
            <a:r>
              <a:rPr lang="en-US" altLang="ko-KR" sz="2800" b="1" dirty="0" err="1">
                <a:latin typeface="Muli Light" panose="020B0600000101010101" charset="0"/>
                <a:cs typeface="Arial" panose="020B0604020202020204" pitchFamily="34" charset="0"/>
              </a:rPr>
              <a:t>Hyunjae</a:t>
            </a:r>
            <a:endParaRPr lang="en-US" altLang="ko-KR" sz="2800" b="1" dirty="0">
              <a:latin typeface="Muli Light" panose="020B0600000101010101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200000"/>
              </a:lnSpc>
              <a:buFont typeface="Arial"/>
              <a:buAutoNum type="arabicPeriod"/>
            </a:pP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[Feedback] Threading and testing :</a:t>
            </a:r>
            <a:r>
              <a:rPr lang="en-US" altLang="ko-KR" sz="2800" b="1" dirty="0" err="1">
                <a:latin typeface="Muli Light" panose="020B0600000101010101" charset="0"/>
                <a:cs typeface="Arial" panose="020B0604020202020204" pitchFamily="34" charset="0"/>
              </a:rPr>
              <a:t>Jisu</a:t>
            </a:r>
            <a:endParaRPr lang="en-US" altLang="ko-KR" sz="2800" b="1" dirty="0">
              <a:latin typeface="Muli Light" panose="020B0600000101010101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Payment function and UI revision : </a:t>
            </a:r>
            <a:r>
              <a:rPr lang="en-US" altLang="ko-KR" sz="2800" b="1" dirty="0" err="1">
                <a:latin typeface="Muli Light" panose="020B0600000101010101" charset="0"/>
                <a:cs typeface="Arial" panose="020B0604020202020204" pitchFamily="34" charset="0"/>
              </a:rPr>
              <a:t>Jinwoo</a:t>
            </a:r>
            <a:endParaRPr lang="en-US" altLang="ko-KR" sz="2800" b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13</a:t>
            </a:r>
            <a:r>
              <a:rPr lang="en-US" sz="4800" baseline="300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282814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127950" y="2054624"/>
            <a:ext cx="6888099" cy="10342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lnSpc>
                <a:spcPct val="200000"/>
              </a:lnSpc>
              <a:buFont typeface="Arial"/>
              <a:buAutoNum type="arabicPeriod"/>
            </a:pP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[Feedback]</a:t>
            </a:r>
            <a:r>
              <a:rPr lang="ko-KR" altLang="en-US" sz="2800" b="1" dirty="0">
                <a:latin typeface="Muli Light" panose="020B0600000101010101" charset="0"/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Face detection: </a:t>
            </a:r>
            <a:r>
              <a:rPr lang="en-US" altLang="ko-KR" sz="2800" b="1" dirty="0" err="1">
                <a:latin typeface="Muli Light" panose="020B0600000101010101" charset="0"/>
                <a:cs typeface="Arial" panose="020B0604020202020204" pitchFamily="34" charset="0"/>
              </a:rPr>
              <a:t>Hyunjae</a:t>
            </a:r>
            <a:endParaRPr lang="en-US" altLang="ko-KR" sz="2800" b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748779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[Feedback] Face detection</a:t>
            </a:r>
          </a:p>
        </p:txBody>
      </p:sp>
    </p:spTree>
    <p:extLst>
      <p:ext uri="{BB962C8B-B14F-4D97-AF65-F5344CB8AC3E}">
        <p14:creationId xmlns:p14="http://schemas.microsoft.com/office/powerpoint/2010/main" val="208578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46647" y="1028059"/>
            <a:ext cx="8982637" cy="38063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[Previous model]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Muli Light" panose="020B0600000101010101" charset="0"/>
                <a:cs typeface="Arial" panose="020B0604020202020204" pitchFamily="34" charset="0"/>
              </a:rPr>
              <a:t>If the specific time to check is 10s, and fps of the video is 30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Muli Light" panose="020B0600000101010101" charset="0"/>
                <a:cs typeface="Arial" panose="020B0604020202020204" pitchFamily="34" charset="0"/>
              </a:rPr>
              <a:t>We Checked only #frame 299 (since it is 0-based index)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Muli Light" panose="020B0600000101010101" charset="0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ko-KR" sz="2400" b="1" dirty="0">
                <a:latin typeface="Muli Light" panose="020B0600000101010101" charset="0"/>
                <a:cs typeface="Arial" panose="020B0604020202020204" pitchFamily="34" charset="0"/>
              </a:rPr>
              <a:t> </a:t>
            </a:r>
            <a:r>
              <a:rPr lang="en-US" altLang="ko-KR" sz="1800" i="1" dirty="0">
                <a:latin typeface="Muli Light" panose="020B0600000101010101" charset="0"/>
                <a:cs typeface="Arial" panose="020B0604020202020204" pitchFamily="34" charset="0"/>
              </a:rPr>
              <a:t>reference from </a:t>
            </a:r>
            <a:r>
              <a:rPr lang="en-US" altLang="ko-KR" sz="1800" i="1" dirty="0">
                <a:latin typeface="Muli Light" panose="020B0600000101010101" charset="0"/>
                <a:cs typeface="Arial" panose="020B0604020202020204" pitchFamily="34" charset="0"/>
                <a:hlinkClick r:id="rId3"/>
              </a:rPr>
              <a:t>this link</a:t>
            </a:r>
            <a:endParaRPr lang="en-US" altLang="ko-KR" sz="2400" i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748779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[Feedback] Face detection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824776-EF48-47B1-AB4A-F67EE2C0C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6" y="3332928"/>
            <a:ext cx="8982638" cy="29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16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46647" y="1028059"/>
            <a:ext cx="8982637" cy="38063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400" b="1" dirty="0">
                <a:latin typeface="Muli Light" panose="020B0600000101010101" charset="0"/>
                <a:cs typeface="Arial" panose="020B0604020202020204" pitchFamily="34" charset="0"/>
              </a:rPr>
              <a:t>[Possible issues]</a:t>
            </a:r>
          </a:p>
          <a:p>
            <a:pPr>
              <a:lnSpc>
                <a:spcPct val="200000"/>
              </a:lnSpc>
            </a:pPr>
            <a:r>
              <a:rPr lang="en-US" altLang="ko-KR" sz="2400" i="1" dirty="0">
                <a:latin typeface="Muli Light" panose="020B0600000101010101" charset="0"/>
                <a:cs typeface="Arial" panose="020B0604020202020204" pitchFamily="34" charset="0"/>
              </a:rPr>
              <a:t>If the specific frame doesn’t have </a:t>
            </a:r>
            <a:r>
              <a:rPr lang="en-US" altLang="ko-KR" sz="2400" b="1" i="1" dirty="0">
                <a:latin typeface="Muli Light" panose="020B0600000101010101" charset="0"/>
                <a:cs typeface="Arial" panose="020B0604020202020204" pitchFamily="34" charset="0"/>
              </a:rPr>
              <a:t>any detected face</a:t>
            </a:r>
            <a:r>
              <a:rPr lang="en-US" altLang="ko-KR" sz="2400" i="1" dirty="0">
                <a:latin typeface="Muli Light" panose="020B0600000101010101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sz="2400" i="1" dirty="0">
                <a:latin typeface="Muli Light" panose="020B0600000101010101" charset="0"/>
                <a:cs typeface="Arial" panose="020B0604020202020204" pitchFamily="34" charset="0"/>
              </a:rPr>
              <a:t>We will </a:t>
            </a:r>
            <a:r>
              <a:rPr lang="en-US" altLang="ko-KR" sz="2400" b="1" i="1" dirty="0">
                <a:latin typeface="Muli Light" panose="020B0600000101010101" charset="0"/>
                <a:cs typeface="Arial" panose="020B0604020202020204" pitchFamily="34" charset="0"/>
              </a:rPr>
              <a:t>ignore the specific time </a:t>
            </a:r>
            <a:r>
              <a:rPr lang="en-US" altLang="ko-KR" sz="2400" i="1" dirty="0">
                <a:latin typeface="Muli Light" panose="020B0600000101010101" charset="0"/>
                <a:cs typeface="Arial" panose="020B0604020202020204" pitchFamily="34" charset="0"/>
              </a:rPr>
              <a:t>without checking other frames </a:t>
            </a:r>
            <a:r>
              <a:rPr lang="en-US" altLang="ko-KR" sz="2400" b="1" i="1" dirty="0">
                <a:latin typeface="Muli Light" panose="020B0600000101010101" charset="0"/>
                <a:cs typeface="Arial" panose="020B0604020202020204" pitchFamily="34" charset="0"/>
              </a:rPr>
              <a:t>even though other frames might have detected faces</a:t>
            </a:r>
            <a:r>
              <a:rPr lang="en-US" altLang="ko-KR" sz="2400" i="1" dirty="0">
                <a:latin typeface="Muli Light" panose="020B0600000101010101" charset="0"/>
                <a:cs typeface="Arial" panose="020B0604020202020204" pitchFamily="34" charset="0"/>
              </a:rPr>
              <a:t>.</a:t>
            </a:r>
            <a:endParaRPr lang="en-US" altLang="ko-KR" sz="2000" i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748779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[Feedback] Face detection</a:t>
            </a:r>
          </a:p>
        </p:txBody>
      </p:sp>
    </p:spTree>
    <p:extLst>
      <p:ext uri="{BB962C8B-B14F-4D97-AF65-F5344CB8AC3E}">
        <p14:creationId xmlns:p14="http://schemas.microsoft.com/office/powerpoint/2010/main" val="2036313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46647" y="1028059"/>
            <a:ext cx="8982637" cy="38063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[Possible issues </a:t>
            </a: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example]</a:t>
            </a:r>
          </a:p>
          <a:p>
            <a:pPr>
              <a:lnSpc>
                <a:spcPct val="200000"/>
              </a:lnSpc>
            </a:pP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 : If fps is 5, and </a:t>
            </a:r>
          </a:p>
          <a:p>
            <a:pPr>
              <a:lnSpc>
                <a:spcPct val="200000"/>
              </a:lnSpc>
            </a:pP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   the specific time is 5 sec,</a:t>
            </a:r>
          </a:p>
          <a:p>
            <a:pPr>
              <a:lnSpc>
                <a:spcPct val="200000"/>
              </a:lnSpc>
            </a:pP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	We checked only #frame 24 </a:t>
            </a:r>
            <a:endParaRPr lang="en-US" altLang="ko-KR" sz="2400" i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748779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[Feedback] Face detection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F54B18-FAD0-483C-87B8-7AA3C67D6F7F}"/>
              </a:ext>
            </a:extLst>
          </p:cNvPr>
          <p:cNvGrpSpPr/>
          <p:nvPr/>
        </p:nvGrpSpPr>
        <p:grpSpPr>
          <a:xfrm>
            <a:off x="5694242" y="1961472"/>
            <a:ext cx="2104198" cy="1359672"/>
            <a:chOff x="6238329" y="2922193"/>
            <a:chExt cx="1842481" cy="1190558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C6A43515-DFA0-489E-BBD8-49B3F6E2A3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7788">
              <a:off x="6554011" y="2922193"/>
              <a:ext cx="1526799" cy="1164628"/>
            </a:xfrm>
            <a:prstGeom prst="rect">
              <a:avLst/>
            </a:prstGeom>
            <a:noFill/>
            <a:ln>
              <a:noFill/>
            </a:ln>
            <a:scene3d>
              <a:camera prst="perspectiveContrasting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891E1EF4-C3E9-4188-9791-A5577C5215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7788">
              <a:off x="6475090" y="2927180"/>
              <a:ext cx="1526799" cy="1164628"/>
            </a:xfrm>
            <a:prstGeom prst="rect">
              <a:avLst/>
            </a:prstGeom>
            <a:noFill/>
            <a:ln>
              <a:noFill/>
            </a:ln>
            <a:scene3d>
              <a:camera prst="perspectiveContrasting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CF51EB3C-C7BA-4F43-B2BC-E4CB95168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7788">
              <a:off x="6396170" y="2933496"/>
              <a:ext cx="1526799" cy="1164628"/>
            </a:xfrm>
            <a:prstGeom prst="rect">
              <a:avLst/>
            </a:prstGeom>
            <a:noFill/>
            <a:ln>
              <a:noFill/>
            </a:ln>
            <a:scene3d>
              <a:camera prst="perspectiveContrasting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887876C6-C982-4685-9E86-56468DE1D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7788">
              <a:off x="6317250" y="2939812"/>
              <a:ext cx="1526799" cy="1164628"/>
            </a:xfrm>
            <a:prstGeom prst="rect">
              <a:avLst/>
            </a:prstGeom>
            <a:noFill/>
            <a:ln>
              <a:noFill/>
            </a:ln>
            <a:scene3d>
              <a:camera prst="perspectiveContrasting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F69F6263-3CE5-47CE-B24D-316D36486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7788">
              <a:off x="6238329" y="2948123"/>
              <a:ext cx="1526799" cy="1164628"/>
            </a:xfrm>
            <a:prstGeom prst="rect">
              <a:avLst/>
            </a:prstGeom>
            <a:noFill/>
            <a:ln>
              <a:noFill/>
            </a:ln>
            <a:scene3d>
              <a:camera prst="perspectiveContrasting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D1C854A0-8042-4BC2-9F48-2310B5B847D8}"/>
              </a:ext>
            </a:extLst>
          </p:cNvPr>
          <p:cNvSpPr/>
          <p:nvPr/>
        </p:nvSpPr>
        <p:spPr>
          <a:xfrm>
            <a:off x="7513952" y="1552405"/>
            <a:ext cx="99287" cy="46524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BBDFE29E-9E4D-418F-B189-1F8E37CB09E8}"/>
              </a:ext>
            </a:extLst>
          </p:cNvPr>
          <p:cNvSpPr/>
          <p:nvPr/>
        </p:nvSpPr>
        <p:spPr>
          <a:xfrm rot="5400000">
            <a:off x="6596650" y="2711042"/>
            <a:ext cx="341910" cy="159606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2832F-14C9-4490-B0C4-0F095514881B}"/>
              </a:ext>
            </a:extLst>
          </p:cNvPr>
          <p:cNvSpPr txBox="1"/>
          <p:nvPr/>
        </p:nvSpPr>
        <p:spPr>
          <a:xfrm>
            <a:off x="6389937" y="3657045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5sec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78407A-E9CB-4834-9151-F863F8598543}"/>
              </a:ext>
            </a:extLst>
          </p:cNvPr>
          <p:cNvSpPr txBox="1"/>
          <p:nvPr/>
        </p:nvSpPr>
        <p:spPr>
          <a:xfrm>
            <a:off x="7257261" y="1175278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#24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74708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46647" y="1028059"/>
            <a:ext cx="8982637" cy="38063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[How to solve</a:t>
            </a: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 : We check whole frame,</a:t>
            </a:r>
          </a:p>
          <a:p>
            <a:pPr>
              <a:lnSpc>
                <a:spcPct val="200000"/>
              </a:lnSpc>
            </a:pP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 	and calculate</a:t>
            </a:r>
          </a:p>
          <a:p>
            <a:pPr>
              <a:lnSpc>
                <a:spcPct val="200000"/>
              </a:lnSpc>
            </a:pP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	</a:t>
            </a:r>
            <a:r>
              <a:rPr lang="en-US" altLang="ko-KR" sz="2800" b="1" i="1" dirty="0">
                <a:solidFill>
                  <a:srgbClr val="FF0000"/>
                </a:solidFill>
                <a:latin typeface="Muli Light" panose="020B0600000101010101" charset="0"/>
                <a:cs typeface="Arial" panose="020B0604020202020204" pitchFamily="34" charset="0"/>
              </a:rPr>
              <a:t>average emotional probabilities of</a:t>
            </a:r>
            <a:r>
              <a:rPr lang="en-US" altLang="ko-KR" sz="2800" b="1" i="1" dirty="0">
                <a:latin typeface="Muli Light" panose="020B0600000101010101" charset="0"/>
                <a:cs typeface="Arial" panose="020B0604020202020204" pitchFamily="34" charset="0"/>
              </a:rPr>
              <a:t> </a:t>
            </a:r>
            <a:r>
              <a:rPr lang="en-US" altLang="ko-KR" sz="2800" b="1" i="1" dirty="0">
                <a:solidFill>
                  <a:srgbClr val="FF0000"/>
                </a:solidFill>
                <a:latin typeface="Muli Light" panose="020B0600000101010101" charset="0"/>
                <a:cs typeface="Arial" panose="020B0604020202020204" pitchFamily="34" charset="0"/>
              </a:rPr>
              <a:t>them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748779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[Feedback] Face detection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F54B18-FAD0-483C-87B8-7AA3C67D6F7F}"/>
              </a:ext>
            </a:extLst>
          </p:cNvPr>
          <p:cNvGrpSpPr/>
          <p:nvPr/>
        </p:nvGrpSpPr>
        <p:grpSpPr>
          <a:xfrm>
            <a:off x="5407995" y="1793878"/>
            <a:ext cx="2104198" cy="1359672"/>
            <a:chOff x="6238329" y="2922193"/>
            <a:chExt cx="1842481" cy="1190558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C6A43515-DFA0-489E-BBD8-49B3F6E2A3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7788">
              <a:off x="6554011" y="2922193"/>
              <a:ext cx="1526799" cy="1164628"/>
            </a:xfrm>
            <a:prstGeom prst="rect">
              <a:avLst/>
            </a:prstGeom>
            <a:noFill/>
            <a:ln>
              <a:noFill/>
            </a:ln>
            <a:scene3d>
              <a:camera prst="perspectiveContrasting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891E1EF4-C3E9-4188-9791-A5577C5215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7788">
              <a:off x="6475090" y="2927180"/>
              <a:ext cx="1526799" cy="1164628"/>
            </a:xfrm>
            <a:prstGeom prst="rect">
              <a:avLst/>
            </a:prstGeom>
            <a:noFill/>
            <a:ln>
              <a:noFill/>
            </a:ln>
            <a:scene3d>
              <a:camera prst="perspectiveContrasting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CF51EB3C-C7BA-4F43-B2BC-E4CB95168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7788">
              <a:off x="6396170" y="2933496"/>
              <a:ext cx="1526799" cy="1164628"/>
            </a:xfrm>
            <a:prstGeom prst="rect">
              <a:avLst/>
            </a:prstGeom>
            <a:noFill/>
            <a:ln>
              <a:noFill/>
            </a:ln>
            <a:scene3d>
              <a:camera prst="perspectiveContrasting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887876C6-C982-4685-9E86-56468DE1D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7788">
              <a:off x="6317250" y="2939812"/>
              <a:ext cx="1526799" cy="1164628"/>
            </a:xfrm>
            <a:prstGeom prst="rect">
              <a:avLst/>
            </a:prstGeom>
            <a:noFill/>
            <a:ln>
              <a:noFill/>
            </a:ln>
            <a:scene3d>
              <a:camera prst="perspectiveContrasting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F69F6263-3CE5-47CE-B24D-316D36486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7788">
              <a:off x="6238329" y="2948123"/>
              <a:ext cx="1526799" cy="1164628"/>
            </a:xfrm>
            <a:prstGeom prst="rect">
              <a:avLst/>
            </a:prstGeom>
            <a:noFill/>
            <a:ln>
              <a:noFill/>
            </a:ln>
            <a:scene3d>
              <a:camera prst="perspectiveContrasting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D1C854A0-8042-4BC2-9F48-2310B5B847D8}"/>
              </a:ext>
            </a:extLst>
          </p:cNvPr>
          <p:cNvSpPr/>
          <p:nvPr/>
        </p:nvSpPr>
        <p:spPr>
          <a:xfrm>
            <a:off x="7227705" y="1384811"/>
            <a:ext cx="99287" cy="46524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BBDFE29E-9E4D-418F-B189-1F8E37CB09E8}"/>
              </a:ext>
            </a:extLst>
          </p:cNvPr>
          <p:cNvSpPr/>
          <p:nvPr/>
        </p:nvSpPr>
        <p:spPr>
          <a:xfrm rot="5400000">
            <a:off x="6310403" y="2543448"/>
            <a:ext cx="341910" cy="159606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2832F-14C9-4490-B0C4-0F095514881B}"/>
              </a:ext>
            </a:extLst>
          </p:cNvPr>
          <p:cNvSpPr txBox="1"/>
          <p:nvPr/>
        </p:nvSpPr>
        <p:spPr>
          <a:xfrm>
            <a:off x="6103690" y="3489451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5sec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78407A-E9CB-4834-9151-F863F8598543}"/>
              </a:ext>
            </a:extLst>
          </p:cNvPr>
          <p:cNvSpPr txBox="1"/>
          <p:nvPr/>
        </p:nvSpPr>
        <p:spPr>
          <a:xfrm>
            <a:off x="5783239" y="1006406"/>
            <a:ext cx="2888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#20, #21, #22, #23, #24</a:t>
            </a:r>
            <a:endParaRPr lang="ko-KR" altLang="en-US" sz="2000" b="1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F9F0B57-C2D8-4604-B806-75BD67D0C6EA}"/>
              </a:ext>
            </a:extLst>
          </p:cNvPr>
          <p:cNvSpPr/>
          <p:nvPr/>
        </p:nvSpPr>
        <p:spPr>
          <a:xfrm>
            <a:off x="7149837" y="1386940"/>
            <a:ext cx="99287" cy="46524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A7993C1-E861-473D-B90D-3CB836E8471E}"/>
              </a:ext>
            </a:extLst>
          </p:cNvPr>
          <p:cNvSpPr/>
          <p:nvPr/>
        </p:nvSpPr>
        <p:spPr>
          <a:xfrm>
            <a:off x="7071969" y="1391685"/>
            <a:ext cx="99287" cy="46524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E69A288-F9DC-4D6D-AFCF-39044E46ED8A}"/>
              </a:ext>
            </a:extLst>
          </p:cNvPr>
          <p:cNvSpPr/>
          <p:nvPr/>
        </p:nvSpPr>
        <p:spPr>
          <a:xfrm>
            <a:off x="6977260" y="1381350"/>
            <a:ext cx="99287" cy="46524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86971F8A-860A-45B3-ADAB-62E1C6E0983E}"/>
              </a:ext>
            </a:extLst>
          </p:cNvPr>
          <p:cNvSpPr/>
          <p:nvPr/>
        </p:nvSpPr>
        <p:spPr>
          <a:xfrm>
            <a:off x="6890972" y="1389583"/>
            <a:ext cx="99287" cy="46524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403523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3044</TotalTime>
  <Words>809</Words>
  <Application>Microsoft Office PowerPoint</Application>
  <PresentationFormat>화면 슬라이드 쇼(16:9)</PresentationFormat>
  <Paragraphs>205</Paragraphs>
  <Slides>34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Poppins Light</vt:lpstr>
      <vt:lpstr>Muli Light</vt:lpstr>
      <vt:lpstr>Poppins</vt:lpstr>
      <vt:lpstr>Arial</vt:lpstr>
      <vt:lpstr>Calibri Light</vt:lpstr>
      <vt:lpstr>Gower template</vt:lpstr>
      <vt:lpstr>Capstone Design Presentation </vt:lpstr>
      <vt:lpstr>Meet the Team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Design Proposal Presentation</dc:title>
  <dc:creator>pc</dc:creator>
  <cp:lastModifiedBy>HYUNJAE LEE</cp:lastModifiedBy>
  <cp:revision>147</cp:revision>
  <dcterms:modified xsi:type="dcterms:W3CDTF">2019-05-26T23:13:57Z</dcterms:modified>
</cp:coreProperties>
</file>